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s/slide47.xml" ContentType="application/vnd.openxmlformats-officedocument.presentationml.slide+xml"/>
  <Override PartName="/ppt/slides/slide56.xml" ContentType="application/vnd.openxmlformats-officedocument.presentationml.slide+xml"/>
  <Override PartName="/ppt/slides/slide58.xml" ContentType="application/vnd.openxmlformats-officedocument.presentationml.slide+xml"/>
  <Override PartName="/ppt/slides/slide67.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s/slide45.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slides/slide70.xml" ContentType="application/vnd.openxmlformats-officedocument.presentationml.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s/slide7.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68.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s/slide66.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slides/slide64.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Override PartName="/ppt/slides/slide71.xml" ContentType="application/vnd.openxmlformats-officedocument.presentationml.slide+xml"/>
  <Default Extension="jpeg" ContentType="image/jpeg"/>
  <Override PartName="/ppt/slideLayouts/slideLayout3.xml" ContentType="application/vnd.openxmlformats-officedocument.presentationml.slideLayout+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0.xml" ContentType="application/vnd.openxmlformats-officedocument.presentationml.slideLayout+xml"/>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64" r:id="rId1"/>
  </p:sldMasterIdLst>
  <p:sldIdLst>
    <p:sldId id="256" r:id="rId2"/>
    <p:sldId id="257" r:id="rId3"/>
    <p:sldId id="287" r:id="rId4"/>
    <p:sldId id="258" r:id="rId5"/>
    <p:sldId id="259" r:id="rId6"/>
    <p:sldId id="288"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9" r:id="rId34"/>
    <p:sldId id="290" r:id="rId35"/>
    <p:sldId id="315" r:id="rId36"/>
    <p:sldId id="316" r:id="rId37"/>
    <p:sldId id="320" r:id="rId38"/>
    <p:sldId id="319" r:id="rId39"/>
    <p:sldId id="317" r:id="rId40"/>
    <p:sldId id="324" r:id="rId41"/>
    <p:sldId id="291" r:id="rId42"/>
    <p:sldId id="321" r:id="rId43"/>
    <p:sldId id="322" r:id="rId44"/>
    <p:sldId id="323" r:id="rId45"/>
    <p:sldId id="293" r:id="rId46"/>
    <p:sldId id="294" r:id="rId47"/>
    <p:sldId id="295" r:id="rId48"/>
    <p:sldId id="296" r:id="rId49"/>
    <p:sldId id="297" r:id="rId50"/>
    <p:sldId id="298" r:id="rId51"/>
    <p:sldId id="299" r:id="rId52"/>
    <p:sldId id="300" r:id="rId53"/>
    <p:sldId id="301" r:id="rId54"/>
    <p:sldId id="302" r:id="rId55"/>
    <p:sldId id="303" r:id="rId56"/>
    <p:sldId id="304" r:id="rId57"/>
    <p:sldId id="305" r:id="rId58"/>
    <p:sldId id="306" r:id="rId59"/>
    <p:sldId id="307" r:id="rId60"/>
    <p:sldId id="308" r:id="rId61"/>
    <p:sldId id="309" r:id="rId62"/>
    <p:sldId id="310" r:id="rId63"/>
    <p:sldId id="311" r:id="rId64"/>
    <p:sldId id="312" r:id="rId65"/>
    <p:sldId id="313" r:id="rId66"/>
    <p:sldId id="292" r:id="rId67"/>
    <p:sldId id="314" r:id="rId68"/>
    <p:sldId id="325" r:id="rId69"/>
    <p:sldId id="327" r:id="rId70"/>
    <p:sldId id="326" r:id="rId71"/>
    <p:sldId id="286" r:id="rId7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p:cViewPr>
        <p:scale>
          <a:sx n="75" d="100"/>
          <a:sy n="75" d="100"/>
        </p:scale>
        <p:origin x="-1236" y="60"/>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3" name="Rectangle 22"/>
          <p:cNvSpPr/>
          <p:nvPr/>
        </p:nvSpPr>
        <p:spPr>
          <a:xfrm flipV="1">
            <a:off x="5410182" y="3810000"/>
            <a:ext cx="3733819" cy="91087"/>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4" name="Rectangle 23"/>
          <p:cNvSpPr/>
          <p:nvPr/>
        </p:nvSpPr>
        <p:spPr>
          <a:xfrm flipV="1">
            <a:off x="5410200" y="3897010"/>
            <a:ext cx="3733801" cy="192024"/>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5" name="Rectangle 24"/>
          <p:cNvSpPr/>
          <p:nvPr/>
        </p:nvSpPr>
        <p:spPr>
          <a:xfrm flipV="1">
            <a:off x="5410200" y="4115167"/>
            <a:ext cx="3733801" cy="9144"/>
          </a:xfrm>
          <a:prstGeom prst="rect">
            <a:avLst/>
          </a:prstGeom>
          <a:solidFill>
            <a:schemeClr val="accent2">
              <a:alpha val="65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6" name="Rectangle 25"/>
          <p:cNvSpPr/>
          <p:nvPr/>
        </p:nvSpPr>
        <p:spPr>
          <a:xfrm flipV="1">
            <a:off x="5410200" y="4164403"/>
            <a:ext cx="1965960" cy="18288"/>
          </a:xfrm>
          <a:prstGeom prst="rect">
            <a:avLst/>
          </a:prstGeom>
          <a:solidFill>
            <a:schemeClr val="accent2">
              <a:alpha val="6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7" name="Rectangle 26"/>
          <p:cNvSpPr/>
          <p:nvPr/>
        </p:nvSpPr>
        <p:spPr>
          <a:xfrm flipV="1">
            <a:off x="5410200" y="4199572"/>
            <a:ext cx="1965960" cy="9144"/>
          </a:xfrm>
          <a:prstGeom prst="rect">
            <a:avLst/>
          </a:prstGeom>
          <a:solidFill>
            <a:schemeClr val="accent2">
              <a:alpha val="65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useBgFill="1">
        <p:nvSpPr>
          <p:cNvPr id="30" name="Rounded Rectangle 29"/>
          <p:cNvSpPr/>
          <p:nvPr/>
        </p:nvSpPr>
        <p:spPr bwMode="white">
          <a:xfrm>
            <a:off x="5410200" y="3962400"/>
            <a:ext cx="3063240" cy="27432"/>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useBgFill="1">
        <p:nvSpPr>
          <p:cNvPr id="31" name="Rounded Rectangle 30"/>
          <p:cNvSpPr/>
          <p:nvPr/>
        </p:nvSpPr>
        <p:spPr bwMode="white">
          <a:xfrm>
            <a:off x="7376507" y="4060983"/>
            <a:ext cx="1600200" cy="36576"/>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7" name="Rectangle 6"/>
          <p:cNvSpPr/>
          <p:nvPr/>
        </p:nvSpPr>
        <p:spPr>
          <a:xfrm>
            <a:off x="1" y="3649662"/>
            <a:ext cx="9144000" cy="244170"/>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0" y="3675527"/>
            <a:ext cx="9144001" cy="140677"/>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tangle 10"/>
          <p:cNvSpPr/>
          <p:nvPr/>
        </p:nvSpPr>
        <p:spPr>
          <a:xfrm flipV="1">
            <a:off x="6414051" y="3643090"/>
            <a:ext cx="2729950" cy="248432"/>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9" name="Rectangle 18"/>
          <p:cNvSpPr/>
          <p:nvPr/>
        </p:nvSpPr>
        <p:spPr>
          <a:xfrm>
            <a:off x="0" y="0"/>
            <a:ext cx="9144000" cy="3701700"/>
          </a:xfrm>
          <a:prstGeom prst="rect">
            <a:avLst/>
          </a:prstGeom>
          <a:solidFill>
            <a:schemeClr val="tx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Title 7"/>
          <p:cNvSpPr>
            <a:spLocks noGrp="1"/>
          </p:cNvSpPr>
          <p:nvPr>
            <p:ph type="ctrTitle"/>
          </p:nvPr>
        </p:nvSpPr>
        <p:spPr>
          <a:xfrm>
            <a:off x="457200" y="2401887"/>
            <a:ext cx="8458200" cy="1470025"/>
          </a:xfrm>
        </p:spPr>
        <p:txBody>
          <a:bodyPr anchor="b"/>
          <a:lstStyle>
            <a:lvl1pPr>
              <a:defRPr sz="4400">
                <a:solidFill>
                  <a:schemeClr val="bg1"/>
                </a:solidFill>
              </a:defRPr>
            </a:lvl1pPr>
          </a:lstStyle>
          <a:p>
            <a:r>
              <a:rPr kumimoji="0" lang="en-US" smtClean="0"/>
              <a:t>Click to edit Master title style</a:t>
            </a:r>
            <a:endParaRPr kumimoji="0" lang="en-US"/>
          </a:p>
        </p:txBody>
      </p:sp>
      <p:sp>
        <p:nvSpPr>
          <p:cNvPr id="9" name="Subtitle 8"/>
          <p:cNvSpPr>
            <a:spLocks noGrp="1"/>
          </p:cNvSpPr>
          <p:nvPr>
            <p:ph type="subTitle" idx="1"/>
          </p:nvPr>
        </p:nvSpPr>
        <p:spPr>
          <a:xfrm>
            <a:off x="457200" y="3899938"/>
            <a:ext cx="4953000" cy="1752600"/>
          </a:xfrm>
        </p:spPr>
        <p:txBody>
          <a:bodyPr/>
          <a:lstStyle>
            <a:lvl1pPr marL="64008" indent="0" algn="l">
              <a:buNone/>
              <a:defRPr sz="24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28" name="Date Placeholder 27"/>
          <p:cNvSpPr>
            <a:spLocks noGrp="1"/>
          </p:cNvSpPr>
          <p:nvPr>
            <p:ph type="dt" sz="half" idx="10"/>
          </p:nvPr>
        </p:nvSpPr>
        <p:spPr>
          <a:xfrm>
            <a:off x="6705600" y="4206240"/>
            <a:ext cx="960120" cy="457200"/>
          </a:xfrm>
        </p:spPr>
        <p:txBody>
          <a:bodyPr/>
          <a:lstStyle/>
          <a:p>
            <a:fld id="{449CE283-0F99-4F0F-8227-EE0432537257}" type="datetimeFigureOut">
              <a:rPr lang="en-US" smtClean="0"/>
              <a:pPr/>
              <a:t>3/19/2024</a:t>
            </a:fld>
            <a:endParaRPr lang="en-US"/>
          </a:p>
        </p:txBody>
      </p:sp>
      <p:sp>
        <p:nvSpPr>
          <p:cNvPr id="17" name="Footer Placeholder 16"/>
          <p:cNvSpPr>
            <a:spLocks noGrp="1"/>
          </p:cNvSpPr>
          <p:nvPr>
            <p:ph type="ftr" sz="quarter" idx="11"/>
          </p:nvPr>
        </p:nvSpPr>
        <p:spPr>
          <a:xfrm>
            <a:off x="5410200" y="4205288"/>
            <a:ext cx="1295400" cy="457200"/>
          </a:xfrm>
        </p:spPr>
        <p:txBody>
          <a:bodyPr/>
          <a:lstStyle/>
          <a:p>
            <a:endParaRPr lang="en-US"/>
          </a:p>
        </p:txBody>
      </p:sp>
      <p:sp>
        <p:nvSpPr>
          <p:cNvPr id="29" name="Slide Number Placeholder 28"/>
          <p:cNvSpPr>
            <a:spLocks noGrp="1"/>
          </p:cNvSpPr>
          <p:nvPr>
            <p:ph type="sldNum" sz="quarter" idx="12"/>
          </p:nvPr>
        </p:nvSpPr>
        <p:spPr>
          <a:xfrm>
            <a:off x="8320088" y="1136"/>
            <a:ext cx="747712" cy="365760"/>
          </a:xfrm>
        </p:spPr>
        <p:txBody>
          <a:bodyPr/>
          <a:lstStyle>
            <a:lvl1pPr algn="r">
              <a:defRPr sz="1800">
                <a:solidFill>
                  <a:schemeClr val="bg1"/>
                </a:solidFill>
              </a:defRPr>
            </a:lvl1pPr>
          </a:lstStyle>
          <a:p>
            <a:fld id="{6364AED4-3D05-4CF1-90CE-144317A454C4}"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449CE283-0F99-4F0F-8227-EE0432537257}" type="datetimeFigureOut">
              <a:rPr lang="en-US" smtClean="0"/>
              <a:pPr/>
              <a:t>3/19/2024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64AED4-3D05-4CF1-90CE-144317A454C4}"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81800" y="1143000"/>
            <a:ext cx="1905000" cy="5486400"/>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1143000"/>
            <a:ext cx="6248400" cy="5486400"/>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449CE283-0F99-4F0F-8227-EE0432537257}" type="datetimeFigureOut">
              <a:rPr lang="en-US" smtClean="0"/>
              <a:pPr/>
              <a:t>3/19/2024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64AED4-3D05-4CF1-90CE-144317A454C4}"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449CE283-0F99-4F0F-8227-EE0432537257}" type="datetimeFigureOut">
              <a:rPr lang="en-US" smtClean="0"/>
              <a:pPr/>
              <a:t>3/19/2024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64AED4-3D05-4CF1-90CE-144317A454C4}"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981200"/>
            <a:ext cx="7772400" cy="1362075"/>
          </a:xfrm>
        </p:spPr>
        <p:txBody>
          <a:bodyPr anchor="b">
            <a:noAutofit/>
          </a:bodyPr>
          <a:lstStyle>
            <a:lvl1pPr algn="l">
              <a:buNone/>
              <a:defRPr sz="4300" b="1" cap="none" baseline="0">
                <a:ln w="12700">
                  <a:solidFill>
                    <a:schemeClr val="accent2">
                      <a:shade val="90000"/>
                      <a:satMod val="150000"/>
                    </a:schemeClr>
                  </a:solidFill>
                </a:ln>
                <a:solidFill>
                  <a:srgbClr val="FFFFFF"/>
                </a:solidFill>
                <a:effectLst>
                  <a:outerShdw blurRad="38100" dist="38100" dir="5400000" algn="tl" rotWithShape="0">
                    <a:srgbClr val="000000">
                      <a:alpha val="25000"/>
                    </a:srgbClr>
                  </a:outerShdw>
                </a:effectLst>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722313" y="3367088"/>
            <a:ext cx="7772400" cy="1509712"/>
          </a:xfrm>
        </p:spPr>
        <p:txBody>
          <a:bodyPr anchor="t"/>
          <a:lstStyle>
            <a:lvl1pPr marL="45720" indent="0">
              <a:buNone/>
              <a:defRPr sz="2100" b="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p>
            <a:fld id="{449CE283-0F99-4F0F-8227-EE0432537257}" type="datetimeFigureOut">
              <a:rPr lang="en-US" smtClean="0"/>
              <a:pPr/>
              <a:t>3/19/2024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64AED4-3D05-4CF1-90CE-144317A454C4}"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Content Placeholder 2"/>
          <p:cNvSpPr>
            <a:spLocks noGrp="1"/>
          </p:cNvSpPr>
          <p:nvPr>
            <p:ph sz="half" idx="1"/>
          </p:nvPr>
        </p:nvSpPr>
        <p:spPr>
          <a:xfrm>
            <a:off x="457200" y="2249424"/>
            <a:ext cx="4038600" cy="4525963"/>
          </a:xfrm>
        </p:spPr>
        <p:txBody>
          <a:bodyPr/>
          <a:lstStyle>
            <a:lvl1pPr>
              <a:defRPr sz="2000"/>
            </a:lvl1pPr>
            <a:lvl2pPr>
              <a:defRPr sz="1900"/>
            </a:lvl2pPr>
            <a:lvl3pPr>
              <a:defRPr sz="18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648200" y="2249424"/>
            <a:ext cx="4038600" cy="4525963"/>
          </a:xfrm>
        </p:spPr>
        <p:txBody>
          <a:bodyPr/>
          <a:lstStyle>
            <a:lvl1pPr>
              <a:defRPr sz="2000"/>
            </a:lvl1pPr>
            <a:lvl2pPr>
              <a:defRPr sz="1900"/>
            </a:lvl2pPr>
            <a:lvl3pPr>
              <a:defRPr sz="18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449CE283-0F99-4F0F-8227-EE0432537257}" type="datetimeFigureOut">
              <a:rPr lang="en-US" smtClean="0"/>
              <a:pPr/>
              <a:t>3/19/2024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64AED4-3D05-4CF1-90CE-144317A454C4}"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81000" y="1143000"/>
            <a:ext cx="8382000" cy="1069848"/>
          </a:xfrm>
        </p:spPr>
        <p:txBody>
          <a:bodyPr anchor="ctr"/>
          <a:lstStyle>
            <a:lvl1pPr>
              <a:defRPr sz="4000" b="0" i="0" cap="none" baseline="0"/>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381000" y="2244970"/>
            <a:ext cx="4041648" cy="457200"/>
          </a:xfrm>
          <a:solidFill>
            <a:schemeClr val="accent2">
              <a:satMod val="150000"/>
              <a:alpha val="25000"/>
            </a:schemeClr>
          </a:solidFill>
          <a:ln w="12700">
            <a:solidFill>
              <a:schemeClr val="accent2"/>
            </a:solidFill>
          </a:ln>
        </p:spPr>
        <p:txBody>
          <a:bodyPr anchor="ctr">
            <a:noAutofit/>
          </a:bodyPr>
          <a:lstStyle>
            <a:lvl1pPr marL="45720" indent="0">
              <a:buNone/>
              <a:defRPr sz="1900" b="1">
                <a:solidFill>
                  <a:schemeClr val="tx1">
                    <a:tint val="95000"/>
                  </a:schemeClr>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721225" y="2244970"/>
            <a:ext cx="4041775" cy="457200"/>
          </a:xfrm>
          <a:solidFill>
            <a:schemeClr val="accent2">
              <a:satMod val="150000"/>
              <a:alpha val="25000"/>
            </a:schemeClr>
          </a:solidFill>
          <a:ln w="12700">
            <a:solidFill>
              <a:schemeClr val="accent2"/>
            </a:solidFill>
          </a:ln>
        </p:spPr>
        <p:txBody>
          <a:bodyPr anchor="ctr">
            <a:noAutofit/>
          </a:bodyPr>
          <a:lstStyle>
            <a:lvl1pPr marL="45720" indent="0">
              <a:buNone/>
              <a:defRPr sz="1900" b="1">
                <a:solidFill>
                  <a:schemeClr val="tx1">
                    <a:tint val="95000"/>
                  </a:schemeClr>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381000" y="2708519"/>
            <a:ext cx="4041648" cy="3886200"/>
          </a:xfrm>
        </p:spPr>
        <p:txBody>
          <a:bodyPr/>
          <a:lstStyle>
            <a:lvl1pPr>
              <a:defRPr sz="20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718304" y="2708519"/>
            <a:ext cx="4041775" cy="3886200"/>
          </a:xfrm>
        </p:spPr>
        <p:txBody>
          <a:bodyPr/>
          <a:lstStyle>
            <a:lvl1pPr>
              <a:defRPr sz="20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26" name="Date Placeholder 25"/>
          <p:cNvSpPr>
            <a:spLocks noGrp="1"/>
          </p:cNvSpPr>
          <p:nvPr>
            <p:ph type="dt" sz="half" idx="10"/>
          </p:nvPr>
        </p:nvSpPr>
        <p:spPr/>
        <p:txBody>
          <a:bodyPr rtlCol="0"/>
          <a:lstStyle/>
          <a:p>
            <a:fld id="{449CE283-0F99-4F0F-8227-EE0432537257}" type="datetimeFigureOut">
              <a:rPr lang="en-US" smtClean="0"/>
              <a:pPr/>
              <a:t>3/19/2024</a:t>
            </a:fld>
            <a:endParaRPr lang="en-US"/>
          </a:p>
        </p:txBody>
      </p:sp>
      <p:sp>
        <p:nvSpPr>
          <p:cNvPr id="27" name="Slide Number Placeholder 26"/>
          <p:cNvSpPr>
            <a:spLocks noGrp="1"/>
          </p:cNvSpPr>
          <p:nvPr>
            <p:ph type="sldNum" sz="quarter" idx="11"/>
          </p:nvPr>
        </p:nvSpPr>
        <p:spPr/>
        <p:txBody>
          <a:bodyPr rtlCol="0"/>
          <a:lstStyle/>
          <a:p>
            <a:fld id="{6364AED4-3D05-4CF1-90CE-144317A454C4}" type="slidenum">
              <a:rPr lang="en-US" smtClean="0"/>
              <a:pPr/>
              <a:t>‹#›</a:t>
            </a:fld>
            <a:endParaRPr lang="en-US"/>
          </a:p>
        </p:txBody>
      </p:sp>
      <p:sp>
        <p:nvSpPr>
          <p:cNvPr id="28" name="Footer Placeholder 27"/>
          <p:cNvSpPr>
            <a:spLocks noGrp="1"/>
          </p:cNvSpPr>
          <p:nvPr>
            <p:ph type="ftr" sz="quarter" idx="12"/>
          </p:nvPr>
        </p:nvSpPr>
        <p:spPr/>
        <p:txBody>
          <a:bodyPr rtlCol="0"/>
          <a:lstStyle/>
          <a:p>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1143000"/>
            <a:ext cx="8229600" cy="1069848"/>
          </a:xfrm>
        </p:spPr>
        <p:txBody>
          <a:bodyPr anchor="ctr"/>
          <a:lstStyle>
            <a:lvl1pPr>
              <a:defRPr sz="4000">
                <a:solidFill>
                  <a:schemeClr val="tx2"/>
                </a:solidFill>
              </a:defRPr>
            </a:lvl1pPr>
          </a:lstStyle>
          <a:p>
            <a:r>
              <a:rPr kumimoji="0" lang="en-US" smtClean="0"/>
              <a:t>Click to edit Master title style</a:t>
            </a:r>
            <a:endParaRPr kumimoji="0" lang="en-US"/>
          </a:p>
        </p:txBody>
      </p:sp>
      <p:sp>
        <p:nvSpPr>
          <p:cNvPr id="3" name="Date Placeholder 2"/>
          <p:cNvSpPr>
            <a:spLocks noGrp="1"/>
          </p:cNvSpPr>
          <p:nvPr>
            <p:ph type="dt" sz="half" idx="10"/>
          </p:nvPr>
        </p:nvSpPr>
        <p:spPr>
          <a:xfrm>
            <a:off x="6583680" y="612648"/>
            <a:ext cx="957264" cy="457200"/>
          </a:xfrm>
        </p:spPr>
        <p:txBody>
          <a:bodyPr/>
          <a:lstStyle/>
          <a:p>
            <a:fld id="{449CE283-0F99-4F0F-8227-EE0432537257}" type="datetimeFigureOut">
              <a:rPr lang="en-US" smtClean="0"/>
              <a:pPr/>
              <a:t>3/19/2024</a:t>
            </a:fld>
            <a:endParaRPr lang="en-US"/>
          </a:p>
        </p:txBody>
      </p:sp>
      <p:sp>
        <p:nvSpPr>
          <p:cNvPr id="4" name="Footer Placeholder 3"/>
          <p:cNvSpPr>
            <a:spLocks noGrp="1"/>
          </p:cNvSpPr>
          <p:nvPr>
            <p:ph type="ftr" sz="quarter" idx="11"/>
          </p:nvPr>
        </p:nvSpPr>
        <p:spPr>
          <a:xfrm>
            <a:off x="5257800" y="612648"/>
            <a:ext cx="1325880" cy="457200"/>
          </a:xfrm>
        </p:spPr>
        <p:txBody>
          <a:bodyPr/>
          <a:lstStyle/>
          <a:p>
            <a:endParaRPr lang="en-US"/>
          </a:p>
        </p:txBody>
      </p:sp>
      <p:sp>
        <p:nvSpPr>
          <p:cNvPr id="5" name="Slide Number Placeholder 4"/>
          <p:cNvSpPr>
            <a:spLocks noGrp="1"/>
          </p:cNvSpPr>
          <p:nvPr>
            <p:ph type="sldNum" sz="quarter" idx="12"/>
          </p:nvPr>
        </p:nvSpPr>
        <p:spPr>
          <a:xfrm>
            <a:off x="8174736" y="2272"/>
            <a:ext cx="762000" cy="365760"/>
          </a:xfrm>
        </p:spPr>
        <p:txBody>
          <a:bodyPr/>
          <a:lstStyle/>
          <a:p>
            <a:fld id="{6364AED4-3D05-4CF1-90CE-144317A454C4}"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49CE283-0F99-4F0F-8227-EE0432537257}" type="datetimeFigureOut">
              <a:rPr lang="en-US" smtClean="0"/>
              <a:pPr/>
              <a:t>3/19/2024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64AED4-3D05-4CF1-90CE-144317A454C4}"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353496" y="1101970"/>
            <a:ext cx="3383280" cy="877824"/>
          </a:xfrm>
        </p:spPr>
        <p:txBody>
          <a:bodyPr anchor="b"/>
          <a:lstStyle>
            <a:lvl1pPr algn="l">
              <a:buNone/>
              <a:defRPr sz="1800" b="1"/>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5353496" y="2010727"/>
            <a:ext cx="3383280" cy="4617720"/>
          </a:xfrm>
        </p:spPr>
        <p:txBody>
          <a:bodyPr/>
          <a:lstStyle>
            <a:lvl1pPr marL="9144" indent="0">
              <a:buNone/>
              <a:defRPr sz="1400"/>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152400" y="776287"/>
            <a:ext cx="5102352" cy="5852160"/>
          </a:xfrm>
        </p:spPr>
        <p:txBody>
          <a:bodyPr/>
          <a:lstStyle>
            <a:lvl1pPr>
              <a:defRPr sz="3200"/>
            </a:lvl1pPr>
            <a:lvl2pPr>
              <a:defRPr sz="2800"/>
            </a:lvl2pPr>
            <a:lvl3pPr>
              <a:defRPr sz="2400"/>
            </a:lvl3pPr>
            <a:lvl4pPr>
              <a:defRPr sz="2000"/>
            </a:lvl4pPr>
            <a:lvl5pPr>
              <a:defRPr sz="20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449CE283-0F99-4F0F-8227-EE0432537257}" type="datetimeFigureOut">
              <a:rPr lang="en-US" smtClean="0"/>
              <a:pPr/>
              <a:t>3/19/2024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64AED4-3D05-4CF1-90CE-144317A454C4}"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440434" y="1109160"/>
            <a:ext cx="586803" cy="4681637"/>
          </a:xfrm>
        </p:spPr>
        <p:txBody>
          <a:bodyPr vert="vert270" lIns="45720" tIns="0" rIns="45720" anchor="t"/>
          <a:lstStyle>
            <a:lvl1pPr algn="ctr">
              <a:buNone/>
              <a:defRPr sz="2000" b="1"/>
            </a:lvl1pPr>
          </a:lstStyle>
          <a:p>
            <a:r>
              <a:rPr kumimoji="0" lang="en-US" smtClean="0"/>
              <a:t>Click to edit Master title style</a:t>
            </a:r>
            <a:endParaRPr kumimoji="0" lang="en-US"/>
          </a:p>
        </p:txBody>
      </p:sp>
      <p:sp>
        <p:nvSpPr>
          <p:cNvPr id="3" name="Picture Placeholder 2"/>
          <p:cNvSpPr>
            <a:spLocks noGrp="1"/>
          </p:cNvSpPr>
          <p:nvPr>
            <p:ph type="pic" idx="1"/>
          </p:nvPr>
        </p:nvSpPr>
        <p:spPr>
          <a:xfrm>
            <a:off x="403671" y="1143000"/>
            <a:ext cx="4572000" cy="4572000"/>
          </a:xfrm>
          <a:solidFill>
            <a:srgbClr val="EAEAEA"/>
          </a:solidFill>
          <a:ln w="50800">
            <a:solidFill>
              <a:srgbClr val="FFFFFF"/>
            </a:solidFill>
            <a:miter lim="800000"/>
          </a:ln>
          <a:effectLst>
            <a:outerShdw blurRad="57150" dist="31750" dir="4800000" algn="tl" rotWithShape="0">
              <a:srgbClr val="000000">
                <a:alpha val="25000"/>
              </a:srgbClr>
            </a:outerShdw>
          </a:effectLst>
          <a:scene3d>
            <a:camera prst="orthographicFront"/>
            <a:lightRig rig="twoPt" dir="t">
              <a:rot lat="0" lon="0" rev="7200000"/>
            </a:lightRig>
          </a:scene3d>
          <a:sp3d contourW="2540">
            <a:bevelT w="25400" h="19050"/>
            <a:contourClr>
              <a:srgbClr val="AEAEAE"/>
            </a:contourClr>
          </a:sp3d>
        </p:spPr>
        <p:txBody>
          <a:bodyPr/>
          <a:lstStyle>
            <a:lvl1pPr marL="0" indent="0">
              <a:buNone/>
              <a:defRPr sz="3200"/>
            </a:lvl1pPr>
          </a:lstStyle>
          <a:p>
            <a:r>
              <a:rPr kumimoji="0" lang="en-US" smtClean="0"/>
              <a:t>Click icon to add picture</a:t>
            </a:r>
            <a:endParaRPr kumimoji="0" lang="en-US" dirty="0"/>
          </a:p>
        </p:txBody>
      </p:sp>
      <p:sp>
        <p:nvSpPr>
          <p:cNvPr id="4" name="Text Placeholder 3"/>
          <p:cNvSpPr>
            <a:spLocks noGrp="1"/>
          </p:cNvSpPr>
          <p:nvPr>
            <p:ph type="body" sz="half" idx="2"/>
          </p:nvPr>
        </p:nvSpPr>
        <p:spPr>
          <a:xfrm>
            <a:off x="6088443" y="3274308"/>
            <a:ext cx="2590800" cy="2516489"/>
          </a:xfrm>
        </p:spPr>
        <p:txBody>
          <a:bodyPr lIns="0" tIns="0" rIns="45720" anchor="t"/>
          <a:lstStyle>
            <a:lvl1pPr marL="0" indent="0">
              <a:lnSpc>
                <a:spcPct val="100000"/>
              </a:lnSpc>
              <a:spcBef>
                <a:spcPts val="0"/>
              </a:spcBef>
              <a:buFontTx/>
              <a:buNone/>
              <a:defRPr sz="1300"/>
            </a:lvl1pPr>
            <a:lvl2pPr>
              <a:buFontTx/>
              <a:buNone/>
              <a:defRPr sz="1200"/>
            </a:lvl2pPr>
            <a:lvl3pPr>
              <a:buFontTx/>
              <a:buNone/>
              <a:defRPr sz="1000"/>
            </a:lvl3pPr>
            <a:lvl4pPr>
              <a:buFontTx/>
              <a:buNone/>
              <a:defRPr sz="900"/>
            </a:lvl4pPr>
            <a:lvl5pPr>
              <a:buFontTx/>
              <a:buNone/>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fld id="{449CE283-0F99-4F0F-8227-EE0432537257}" type="datetimeFigureOut">
              <a:rPr lang="en-US" smtClean="0"/>
              <a:pPr/>
              <a:t>3/19/2024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64AED4-3D05-4CF1-90CE-144317A454C4}"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8" name="Rectangle 27"/>
          <p:cNvSpPr/>
          <p:nvPr/>
        </p:nvSpPr>
        <p:spPr>
          <a:xfrm>
            <a:off x="1" y="366818"/>
            <a:ext cx="9144000" cy="84407"/>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9" name="Rectangle 28"/>
          <p:cNvSpPr/>
          <p:nvPr/>
        </p:nvSpPr>
        <p:spPr>
          <a:xfrm>
            <a:off x="0" y="-1"/>
            <a:ext cx="9144000" cy="310663"/>
          </a:xfrm>
          <a:prstGeom prst="rect">
            <a:avLst/>
          </a:prstGeom>
          <a:solidFill>
            <a:schemeClr val="tx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0" name="Rectangle 29"/>
          <p:cNvSpPr/>
          <p:nvPr/>
        </p:nvSpPr>
        <p:spPr>
          <a:xfrm>
            <a:off x="0" y="308276"/>
            <a:ext cx="9144001" cy="91441"/>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1" name="Rectangle 30"/>
          <p:cNvSpPr/>
          <p:nvPr/>
        </p:nvSpPr>
        <p:spPr>
          <a:xfrm flipV="1">
            <a:off x="5410182" y="360246"/>
            <a:ext cx="3733819" cy="91087"/>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2" name="Rectangle 31"/>
          <p:cNvSpPr/>
          <p:nvPr/>
        </p:nvSpPr>
        <p:spPr>
          <a:xfrm flipV="1">
            <a:off x="5410200" y="440112"/>
            <a:ext cx="3733801" cy="180035"/>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useBgFill="1">
        <p:nvSpPr>
          <p:cNvPr id="33" name="Rounded Rectangle 32"/>
          <p:cNvSpPr/>
          <p:nvPr/>
        </p:nvSpPr>
        <p:spPr bwMode="white">
          <a:xfrm>
            <a:off x="5407339" y="497504"/>
            <a:ext cx="3063240" cy="27432"/>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useBgFill="1">
        <p:nvSpPr>
          <p:cNvPr id="34" name="Rounded Rectangle 33"/>
          <p:cNvSpPr/>
          <p:nvPr/>
        </p:nvSpPr>
        <p:spPr bwMode="white">
          <a:xfrm>
            <a:off x="7373646" y="588943"/>
            <a:ext cx="1600200" cy="36576"/>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5" name="Rectangle 34"/>
          <p:cNvSpPr/>
          <p:nvPr/>
        </p:nvSpPr>
        <p:spPr bwMode="invGray">
          <a:xfrm>
            <a:off x="9084966" y="-2001"/>
            <a:ext cx="57626" cy="621792"/>
          </a:xfrm>
          <a:prstGeom prst="rect">
            <a:avLst/>
          </a:prstGeom>
          <a:solidFill>
            <a:srgbClr val="FFFFFF">
              <a:alpha val="65098"/>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36" name="Rectangle 35"/>
          <p:cNvSpPr/>
          <p:nvPr/>
        </p:nvSpPr>
        <p:spPr bwMode="invGray">
          <a:xfrm>
            <a:off x="9044481" y="-2001"/>
            <a:ext cx="27432" cy="621792"/>
          </a:xfrm>
          <a:prstGeom prst="rect">
            <a:avLst/>
          </a:prstGeom>
          <a:solidFill>
            <a:srgbClr val="FFFFFF">
              <a:alpha val="65098"/>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37" name="Rectangle 36"/>
          <p:cNvSpPr/>
          <p:nvPr/>
        </p:nvSpPr>
        <p:spPr bwMode="invGray">
          <a:xfrm>
            <a:off x="9025428" y="-2001"/>
            <a:ext cx="9144" cy="621792"/>
          </a:xfrm>
          <a:prstGeom prst="rect">
            <a:avLst/>
          </a:prstGeom>
          <a:solidFill>
            <a:srgbClr val="FFFFFF">
              <a:alpha val="6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8" name="Rectangle 37"/>
          <p:cNvSpPr/>
          <p:nvPr/>
        </p:nvSpPr>
        <p:spPr bwMode="invGray">
          <a:xfrm>
            <a:off x="8975423" y="-2001"/>
            <a:ext cx="27432" cy="621792"/>
          </a:xfrm>
          <a:prstGeom prst="rect">
            <a:avLst/>
          </a:prstGeom>
          <a:solidFill>
            <a:srgbClr val="FFFFFF">
              <a:alpha val="4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9" name="Rectangle 38"/>
          <p:cNvSpPr/>
          <p:nvPr/>
        </p:nvSpPr>
        <p:spPr bwMode="invGray">
          <a:xfrm>
            <a:off x="8915677" y="380"/>
            <a:ext cx="54864" cy="585216"/>
          </a:xfrm>
          <a:prstGeom prst="rect">
            <a:avLst/>
          </a:prstGeom>
          <a:solidFill>
            <a:srgbClr val="FFFFFF">
              <a:alpha val="2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40" name="Rectangle 39"/>
          <p:cNvSpPr/>
          <p:nvPr/>
        </p:nvSpPr>
        <p:spPr bwMode="invGray">
          <a:xfrm>
            <a:off x="8873475" y="380"/>
            <a:ext cx="9144" cy="585216"/>
          </a:xfrm>
          <a:prstGeom prst="rect">
            <a:avLst/>
          </a:prstGeom>
          <a:solidFill>
            <a:srgbClr val="FFFFFF">
              <a:alpha val="30196"/>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2" name="Title Placeholder 21"/>
          <p:cNvSpPr>
            <a:spLocks noGrp="1"/>
          </p:cNvSpPr>
          <p:nvPr>
            <p:ph type="title"/>
          </p:nvPr>
        </p:nvSpPr>
        <p:spPr>
          <a:xfrm>
            <a:off x="457200" y="1143000"/>
            <a:ext cx="8229600" cy="1066800"/>
          </a:xfrm>
          <a:prstGeom prst="rect">
            <a:avLst/>
          </a:prstGeom>
        </p:spPr>
        <p:txBody>
          <a:bodyPr vert="horz" anchor="ctr">
            <a:normAutofit/>
          </a:bodyPr>
          <a:lstStyle/>
          <a:p>
            <a:r>
              <a:rPr kumimoji="0" lang="en-US" smtClean="0"/>
              <a:t>Click to edit Master title style</a:t>
            </a:r>
            <a:endParaRPr kumimoji="0" lang="en-US"/>
          </a:p>
        </p:txBody>
      </p:sp>
      <p:sp>
        <p:nvSpPr>
          <p:cNvPr id="13" name="Text Placeholder 12"/>
          <p:cNvSpPr>
            <a:spLocks noGrp="1"/>
          </p:cNvSpPr>
          <p:nvPr>
            <p:ph type="body" idx="1"/>
          </p:nvPr>
        </p:nvSpPr>
        <p:spPr>
          <a:xfrm>
            <a:off x="457200" y="2249424"/>
            <a:ext cx="8229600" cy="4325112"/>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4" name="Date Placeholder 13"/>
          <p:cNvSpPr>
            <a:spLocks noGrp="1"/>
          </p:cNvSpPr>
          <p:nvPr>
            <p:ph type="dt" sz="half" idx="2"/>
          </p:nvPr>
        </p:nvSpPr>
        <p:spPr>
          <a:xfrm>
            <a:off x="6586536" y="612648"/>
            <a:ext cx="957264" cy="457200"/>
          </a:xfrm>
          <a:prstGeom prst="rect">
            <a:avLst/>
          </a:prstGeom>
        </p:spPr>
        <p:txBody>
          <a:bodyPr vert="horz"/>
          <a:lstStyle>
            <a:lvl1pPr algn="l" eaLnBrk="1" latinLnBrk="0" hangingPunct="1">
              <a:defRPr kumimoji="0" sz="800">
                <a:solidFill>
                  <a:schemeClr val="accent2"/>
                </a:solidFill>
              </a:defRPr>
            </a:lvl1pPr>
          </a:lstStyle>
          <a:p>
            <a:fld id="{449CE283-0F99-4F0F-8227-EE0432537257}" type="datetimeFigureOut">
              <a:rPr lang="en-US" smtClean="0"/>
              <a:pPr/>
              <a:t>3/19/2024</a:t>
            </a:fld>
            <a:endParaRPr lang="en-US"/>
          </a:p>
        </p:txBody>
      </p:sp>
      <p:sp>
        <p:nvSpPr>
          <p:cNvPr id="3" name="Footer Placeholder 2"/>
          <p:cNvSpPr>
            <a:spLocks noGrp="1"/>
          </p:cNvSpPr>
          <p:nvPr>
            <p:ph type="ftr" sz="quarter" idx="3"/>
          </p:nvPr>
        </p:nvSpPr>
        <p:spPr>
          <a:xfrm>
            <a:off x="5257800" y="612648"/>
            <a:ext cx="1325880" cy="457200"/>
          </a:xfrm>
          <a:prstGeom prst="rect">
            <a:avLst/>
          </a:prstGeom>
        </p:spPr>
        <p:txBody>
          <a:bodyPr vert="horz"/>
          <a:lstStyle>
            <a:lvl1pPr algn="r" eaLnBrk="1" latinLnBrk="0" hangingPunct="1">
              <a:defRPr kumimoji="0" sz="800">
                <a:solidFill>
                  <a:schemeClr val="accent2"/>
                </a:solidFill>
              </a:defRPr>
            </a:lvl1pPr>
          </a:lstStyle>
          <a:p>
            <a:endParaRPr lang="en-US"/>
          </a:p>
        </p:txBody>
      </p:sp>
      <p:sp>
        <p:nvSpPr>
          <p:cNvPr id="23" name="Slide Number Placeholder 22"/>
          <p:cNvSpPr>
            <a:spLocks noGrp="1"/>
          </p:cNvSpPr>
          <p:nvPr>
            <p:ph type="sldNum" sz="quarter" idx="4"/>
          </p:nvPr>
        </p:nvSpPr>
        <p:spPr>
          <a:xfrm>
            <a:off x="8174736" y="2272"/>
            <a:ext cx="762000" cy="365760"/>
          </a:xfrm>
          <a:prstGeom prst="rect">
            <a:avLst/>
          </a:prstGeom>
        </p:spPr>
        <p:txBody>
          <a:bodyPr vert="horz" anchor="b"/>
          <a:lstStyle>
            <a:lvl1pPr algn="r" eaLnBrk="1" latinLnBrk="0" hangingPunct="1">
              <a:defRPr kumimoji="0" sz="1800">
                <a:solidFill>
                  <a:srgbClr val="FFFFFF"/>
                </a:solidFill>
              </a:defRPr>
            </a:lvl1pPr>
          </a:lstStyle>
          <a:p>
            <a:fld id="{6364AED4-3D05-4CF1-90CE-144317A454C4}"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865" r:id="rId1"/>
    <p:sldLayoutId id="2147483866" r:id="rId2"/>
    <p:sldLayoutId id="2147483867" r:id="rId3"/>
    <p:sldLayoutId id="2147483868" r:id="rId4"/>
    <p:sldLayoutId id="2147483869" r:id="rId5"/>
    <p:sldLayoutId id="2147483870" r:id="rId6"/>
    <p:sldLayoutId id="2147483871" r:id="rId7"/>
    <p:sldLayoutId id="2147483872" r:id="rId8"/>
    <p:sldLayoutId id="2147483873" r:id="rId9"/>
    <p:sldLayoutId id="2147483874" r:id="rId10"/>
    <p:sldLayoutId id="2147483875" r:id="rId11"/>
  </p:sldLayoutIdLst>
  <p:txStyles>
    <p:titleStyle>
      <a:lvl1pPr algn="l" rtl="0" eaLnBrk="1" latinLnBrk="0" hangingPunct="1">
        <a:spcBef>
          <a:spcPct val="0"/>
        </a:spcBef>
        <a:buNone/>
        <a:defRPr kumimoji="0" sz="4000" kern="1200">
          <a:solidFill>
            <a:schemeClr val="tx2"/>
          </a:solidFill>
          <a:latin typeface="+mj-lt"/>
          <a:ea typeface="+mj-ea"/>
          <a:cs typeface="+mj-cs"/>
        </a:defRPr>
      </a:lvl1pPr>
    </p:titleStyle>
    <p:body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 Target="slide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 Target="slide3.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 Target="slide3.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 Target="slide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 Target="slide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 Target="slide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 Target="slide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 Target="slide3.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5.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6.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7.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8.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3.png"/></Relationships>
</file>

<file path=ppt/slides/_rels/slide29.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8" Type="http://schemas.openxmlformats.org/officeDocument/2006/relationships/slide" Target="slide13.xml"/><Relationship Id="rId13" Type="http://schemas.openxmlformats.org/officeDocument/2006/relationships/slide" Target="slide68.xml"/><Relationship Id="rId3" Type="http://schemas.openxmlformats.org/officeDocument/2006/relationships/slide" Target="slide5.xml"/><Relationship Id="rId7" Type="http://schemas.openxmlformats.org/officeDocument/2006/relationships/slide" Target="slide12.xml"/><Relationship Id="rId12" Type="http://schemas.openxmlformats.org/officeDocument/2006/relationships/slide" Target="slide33.xml"/><Relationship Id="rId17" Type="http://schemas.openxmlformats.org/officeDocument/2006/relationships/image" Target="../media/image3.png"/><Relationship Id="rId2" Type="http://schemas.openxmlformats.org/officeDocument/2006/relationships/slide" Target="slide4.xml"/><Relationship Id="rId16" Type="http://schemas.openxmlformats.org/officeDocument/2006/relationships/slide" Target="slide3.xml"/><Relationship Id="rId1" Type="http://schemas.openxmlformats.org/officeDocument/2006/relationships/slideLayout" Target="../slideLayouts/slideLayout2.xml"/><Relationship Id="rId6" Type="http://schemas.openxmlformats.org/officeDocument/2006/relationships/slide" Target="slide11.xml"/><Relationship Id="rId11" Type="http://schemas.openxmlformats.org/officeDocument/2006/relationships/slide" Target="slide30.xml"/><Relationship Id="rId5" Type="http://schemas.openxmlformats.org/officeDocument/2006/relationships/slide" Target="slide8.xml"/><Relationship Id="rId15" Type="http://schemas.openxmlformats.org/officeDocument/2006/relationships/slide" Target="slide70.xml"/><Relationship Id="rId10" Type="http://schemas.openxmlformats.org/officeDocument/2006/relationships/slide" Target="slide16.xml"/><Relationship Id="rId4" Type="http://schemas.openxmlformats.org/officeDocument/2006/relationships/slide" Target="slide7.xml"/><Relationship Id="rId9" Type="http://schemas.openxmlformats.org/officeDocument/2006/relationships/slide" Target="slide14.xml"/><Relationship Id="rId14" Type="http://schemas.openxmlformats.org/officeDocument/2006/relationships/slide" Target="slide69.xml"/></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 Target="slide3.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 Target="slide3.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 Target="slide3.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4.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5.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6.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7.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8.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9.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 Target="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1.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6.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7.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8.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9.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 Target="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51.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52.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53.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54.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55.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56.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57.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58.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59.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 Target="slide3.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61.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45.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62.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46.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63.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47.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64.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65.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48.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66.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49.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67.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0.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6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 Target="slide3.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 Target="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 Target="slide3.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 Target="slide3.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 Target="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 Target="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33400" y="1295400"/>
            <a:ext cx="7851648" cy="1828800"/>
          </a:xfrm>
        </p:spPr>
        <p:txBody>
          <a:bodyPr/>
          <a:lstStyle/>
          <a:p>
            <a:pPr algn="ctr"/>
            <a:r>
              <a:rPr lang="en-US" dirty="0" smtClean="0"/>
              <a:t>DENATL CLINIC MANAGEMENT SYSTEM</a:t>
            </a:r>
            <a:endParaRPr lang="en-US" dirty="0"/>
          </a:p>
        </p:txBody>
      </p:sp>
      <p:sp>
        <p:nvSpPr>
          <p:cNvPr id="3" name="Subtitle 2"/>
          <p:cNvSpPr>
            <a:spLocks noGrp="1"/>
          </p:cNvSpPr>
          <p:nvPr>
            <p:ph type="subTitle" idx="1"/>
          </p:nvPr>
        </p:nvSpPr>
        <p:spPr>
          <a:xfrm>
            <a:off x="527304" y="4648200"/>
            <a:ext cx="7854696" cy="1752600"/>
          </a:xfrm>
        </p:spPr>
        <p:txBody>
          <a:bodyPr/>
          <a:lstStyle/>
          <a:p>
            <a:pPr algn="l"/>
            <a:r>
              <a:rPr lang="en-US" dirty="0" smtClean="0"/>
              <a:t>Name : Rajkumar G. Shahu</a:t>
            </a:r>
          </a:p>
          <a:p>
            <a:pPr algn="l"/>
            <a:r>
              <a:rPr lang="en-US" dirty="0" smtClean="0"/>
              <a:t>Exam No :</a:t>
            </a:r>
            <a:r>
              <a:rPr lang="en-US" dirty="0" smtClean="0">
                <a:latin typeface="Arial" pitchFamily="34" charset="0"/>
                <a:cs typeface="Arial" pitchFamily="34" charset="0"/>
              </a:rPr>
              <a:t> </a:t>
            </a:r>
          </a:p>
          <a:p>
            <a:pPr algn="l"/>
            <a:r>
              <a:rPr lang="en-US" dirty="0" smtClean="0"/>
              <a:t>Project Guide : Prof. Hemali Patel  </a:t>
            </a:r>
            <a:endParaRPr lang="en-US" dirty="0"/>
          </a:p>
        </p:txBody>
      </p:sp>
      <p:pic>
        <p:nvPicPr>
          <p:cNvPr id="4" name="Picture 3" descr="images-removebg-preview.png"/>
          <p:cNvPicPr>
            <a:picLocks noChangeAspect="1"/>
          </p:cNvPicPr>
          <p:nvPr/>
        </p:nvPicPr>
        <p:blipFill>
          <a:blip r:embed="rId2"/>
          <a:stretch>
            <a:fillRect/>
          </a:stretch>
        </p:blipFill>
        <p:spPr>
          <a:xfrm>
            <a:off x="4533900" y="2019300"/>
            <a:ext cx="4762500" cy="4762500"/>
          </a:xfrm>
          <a:prstGeom prst="rect">
            <a:avLst/>
          </a:prstGeom>
        </p:spPr>
      </p:pic>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1"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10" presetClass="entr" presetSubtype="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447800"/>
            <a:ext cx="8229600" cy="4648200"/>
          </a:xfrm>
        </p:spPr>
        <p:txBody>
          <a:bodyPr/>
          <a:lstStyle/>
          <a:p>
            <a:pPr>
              <a:buClr>
                <a:schemeClr val="accent4"/>
              </a:buClr>
              <a:buFont typeface="Georgia" pitchFamily="18" charset="0"/>
              <a:buChar char="•"/>
            </a:pPr>
            <a:r>
              <a:rPr lang="en-US" sz="2000" dirty="0" smtClean="0"/>
              <a:t>The problems faced by existing system are described as below: </a:t>
            </a:r>
          </a:p>
          <a:p>
            <a:pPr>
              <a:buClr>
                <a:schemeClr val="accent4"/>
              </a:buClr>
              <a:buFont typeface="Georgia" pitchFamily="18" charset="0"/>
              <a:buChar char="•"/>
            </a:pPr>
            <a:endParaRPr lang="en-US" sz="2000" dirty="0" smtClean="0"/>
          </a:p>
          <a:p>
            <a:pPr marL="919163" lvl="0" indent="279400">
              <a:buClr>
                <a:schemeClr val="accent4"/>
              </a:buClr>
              <a:buFont typeface="Georgia" pitchFamily="18" charset="0"/>
              <a:buChar char="•"/>
            </a:pPr>
            <a:r>
              <a:rPr lang="en-US" sz="2000" dirty="0" smtClean="0"/>
              <a:t>Difficulty in maintenance of records.</a:t>
            </a:r>
          </a:p>
          <a:p>
            <a:pPr marL="919163" lvl="0" indent="279400">
              <a:buClr>
                <a:schemeClr val="accent4"/>
              </a:buClr>
              <a:buFont typeface="Georgia" pitchFamily="18" charset="0"/>
              <a:buChar char="•"/>
            </a:pPr>
            <a:r>
              <a:rPr lang="en-US" sz="2000" dirty="0" smtClean="0"/>
              <a:t>Time Consuming.</a:t>
            </a:r>
          </a:p>
          <a:p>
            <a:pPr marL="919163" lvl="0" indent="279400">
              <a:buClr>
                <a:schemeClr val="accent4"/>
              </a:buClr>
              <a:buFont typeface="Georgia" pitchFamily="18" charset="0"/>
              <a:buChar char="•"/>
            </a:pPr>
            <a:r>
              <a:rPr lang="en-US" sz="2000" dirty="0" smtClean="0"/>
              <a:t>No security of data.</a:t>
            </a:r>
          </a:p>
          <a:p>
            <a:pPr marL="919163" lvl="0" indent="279400">
              <a:buClr>
                <a:schemeClr val="accent4"/>
              </a:buClr>
              <a:buFont typeface="Georgia" pitchFamily="18" charset="0"/>
              <a:buChar char="•"/>
            </a:pPr>
            <a:r>
              <a:rPr lang="en-US" sz="2000" dirty="0" smtClean="0"/>
              <a:t>Lack of efficiency and man power.</a:t>
            </a:r>
          </a:p>
          <a:p>
            <a:pPr marL="919163" lvl="0" indent="279400">
              <a:buClr>
                <a:schemeClr val="accent4"/>
              </a:buClr>
              <a:buFont typeface="Georgia" pitchFamily="18" charset="0"/>
              <a:buChar char="•"/>
            </a:pPr>
            <a:r>
              <a:rPr lang="en-US" sz="2000" dirty="0" smtClean="0"/>
              <a:t>High data redundancy.</a:t>
            </a:r>
          </a:p>
          <a:p>
            <a:pPr marL="919163" lvl="0" indent="279400">
              <a:buClr>
                <a:schemeClr val="accent4"/>
              </a:buClr>
              <a:buFont typeface="Georgia" pitchFamily="18" charset="0"/>
              <a:buChar char="•"/>
            </a:pPr>
            <a:r>
              <a:rPr lang="en-US" sz="2000" dirty="0" smtClean="0"/>
              <a:t>Data inconsistency.</a:t>
            </a:r>
          </a:p>
          <a:p>
            <a:pPr>
              <a:buClr>
                <a:schemeClr val="accent4"/>
              </a:buClr>
              <a:buFont typeface="Georgia" pitchFamily="18" charset="0"/>
              <a:buChar char="•"/>
            </a:pPr>
            <a:endParaRPr lang="en-US" dirty="0"/>
          </a:p>
        </p:txBody>
      </p:sp>
      <p:pic>
        <p:nvPicPr>
          <p:cNvPr id="5" name="Picture 4" descr="images-removebg-preview.png">
            <a:hlinkClick r:id="rId2" action="ppaction://hlinksldjump"/>
          </p:cNvPr>
          <p:cNvPicPr>
            <a:picLocks noChangeAspect="1"/>
          </p:cNvPicPr>
          <p:nvPr/>
        </p:nvPicPr>
        <p:blipFill>
          <a:blip r:embed="rId3" cstate="print"/>
          <a:stretch>
            <a:fillRect/>
          </a:stretch>
        </p:blipFill>
        <p:spPr>
          <a:xfrm>
            <a:off x="7696200" y="5695950"/>
            <a:ext cx="1162050" cy="1162050"/>
          </a:xfrm>
          <a:prstGeom prst="rect">
            <a:avLst/>
          </a:prstGeom>
        </p:spPr>
      </p:pic>
    </p:spTree>
  </p:cSld>
  <p:clrMapOvr>
    <a:masterClrMapping/>
  </p:clrMapOvr>
  <p:transition spd="med">
    <p:wipe dir="d"/>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33400"/>
            <a:ext cx="8229600" cy="1066800"/>
          </a:xfrm>
        </p:spPr>
        <p:txBody>
          <a:bodyPr>
            <a:normAutofit/>
          </a:bodyPr>
          <a:lstStyle/>
          <a:p>
            <a:r>
              <a:rPr lang="en-IN" sz="2500" dirty="0" smtClean="0"/>
              <a:t>Need of Propose System</a:t>
            </a:r>
            <a:r>
              <a:rPr lang="en-US" sz="2500" dirty="0" smtClean="0"/>
              <a:t/>
            </a:r>
            <a:br>
              <a:rPr lang="en-US" sz="2500" dirty="0" smtClean="0"/>
            </a:br>
            <a:endParaRPr lang="en-US" sz="2500" dirty="0"/>
          </a:p>
        </p:txBody>
      </p:sp>
      <p:sp>
        <p:nvSpPr>
          <p:cNvPr id="3" name="Content Placeholder 2"/>
          <p:cNvSpPr>
            <a:spLocks noGrp="1"/>
          </p:cNvSpPr>
          <p:nvPr>
            <p:ph idx="1"/>
          </p:nvPr>
        </p:nvSpPr>
        <p:spPr>
          <a:xfrm>
            <a:off x="457200" y="1524000"/>
            <a:ext cx="8229600" cy="5050536"/>
          </a:xfrm>
        </p:spPr>
        <p:txBody>
          <a:bodyPr>
            <a:normAutofit/>
          </a:bodyPr>
          <a:lstStyle/>
          <a:p>
            <a:pPr lvl="0">
              <a:buClr>
                <a:schemeClr val="accent4"/>
              </a:buClr>
            </a:pPr>
            <a:r>
              <a:rPr lang="en-US" sz="2000" dirty="0" smtClean="0"/>
              <a:t>System needs store information about new entry of dental clinic.</a:t>
            </a:r>
          </a:p>
          <a:p>
            <a:pPr>
              <a:buClr>
                <a:schemeClr val="accent4"/>
              </a:buClr>
              <a:buNone/>
            </a:pPr>
            <a:r>
              <a:rPr lang="en-US" sz="2000" dirty="0" smtClean="0"/>
              <a:t> </a:t>
            </a:r>
          </a:p>
          <a:p>
            <a:pPr>
              <a:buClr>
                <a:schemeClr val="accent4"/>
              </a:buClr>
            </a:pPr>
            <a:r>
              <a:rPr lang="en-US" sz="2000" dirty="0" smtClean="0"/>
              <a:t>System needs to help the internal staff to keep information of doctor and find them as per various queries.</a:t>
            </a:r>
          </a:p>
          <a:p>
            <a:pPr>
              <a:buClr>
                <a:schemeClr val="accent4"/>
              </a:buClr>
              <a:buNone/>
            </a:pPr>
            <a:r>
              <a:rPr lang="en-US" sz="2000" dirty="0" smtClean="0"/>
              <a:t> </a:t>
            </a:r>
          </a:p>
          <a:p>
            <a:pPr lvl="0">
              <a:buClr>
                <a:schemeClr val="accent4"/>
              </a:buClr>
            </a:pPr>
            <a:r>
              <a:rPr lang="en-US" sz="2000" dirty="0" smtClean="0"/>
              <a:t>To maintain quantity records. To keep the record of patient.</a:t>
            </a:r>
          </a:p>
          <a:p>
            <a:pPr>
              <a:buClr>
                <a:schemeClr val="accent4"/>
              </a:buClr>
            </a:pPr>
            <a:endParaRPr lang="en-US" sz="2000" dirty="0" smtClean="0"/>
          </a:p>
          <a:p>
            <a:pPr lvl="0">
              <a:buClr>
                <a:schemeClr val="accent4"/>
              </a:buClr>
            </a:pPr>
            <a:r>
              <a:rPr lang="en-US" sz="2000" dirty="0" smtClean="0"/>
              <a:t>System needs to update and delete the record.</a:t>
            </a:r>
          </a:p>
          <a:p>
            <a:pPr>
              <a:buClr>
                <a:schemeClr val="accent4"/>
              </a:buClr>
              <a:buNone/>
            </a:pPr>
            <a:r>
              <a:rPr lang="en-US" sz="2000" dirty="0" smtClean="0"/>
              <a:t> </a:t>
            </a:r>
          </a:p>
          <a:p>
            <a:pPr lvl="0">
              <a:buClr>
                <a:schemeClr val="accent4"/>
              </a:buClr>
            </a:pPr>
            <a:r>
              <a:rPr lang="en-US" sz="2000" dirty="0" smtClean="0"/>
              <a:t>Need a search area and also needs a security system to prevent data.</a:t>
            </a:r>
          </a:p>
          <a:p>
            <a:pPr>
              <a:buClr>
                <a:schemeClr val="accent4"/>
              </a:buClr>
            </a:pPr>
            <a:endParaRPr lang="en-US" sz="2000" dirty="0"/>
          </a:p>
        </p:txBody>
      </p:sp>
      <p:pic>
        <p:nvPicPr>
          <p:cNvPr id="5" name="Picture 4" descr="images-removebg-preview.png">
            <a:hlinkClick r:id="rId2" action="ppaction://hlinksldjump"/>
          </p:cNvPr>
          <p:cNvPicPr>
            <a:picLocks noChangeAspect="1"/>
          </p:cNvPicPr>
          <p:nvPr/>
        </p:nvPicPr>
        <p:blipFill>
          <a:blip r:embed="rId3" cstate="print"/>
          <a:stretch>
            <a:fillRect/>
          </a:stretch>
        </p:blipFill>
        <p:spPr>
          <a:xfrm>
            <a:off x="7696200" y="5695950"/>
            <a:ext cx="1162050" cy="1162050"/>
          </a:xfrm>
          <a:prstGeom prst="rect">
            <a:avLst/>
          </a:prstGeom>
        </p:spPr>
      </p:pic>
    </p:spTree>
  </p:cSld>
  <p:clrMapOvr>
    <a:masterClrMapping/>
  </p:clrMapOvr>
  <p:transition spd="med">
    <p:wipe dir="d"/>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33400"/>
            <a:ext cx="8229600" cy="1066800"/>
          </a:xfrm>
        </p:spPr>
        <p:txBody>
          <a:bodyPr>
            <a:normAutofit/>
          </a:bodyPr>
          <a:lstStyle/>
          <a:p>
            <a:r>
              <a:rPr lang="en-IN" sz="2500" dirty="0" smtClean="0"/>
              <a:t>Feasibility Study</a:t>
            </a:r>
            <a:r>
              <a:rPr lang="en-US" sz="2500" dirty="0" smtClean="0"/>
              <a:t/>
            </a:r>
            <a:br>
              <a:rPr lang="en-US" sz="2500" dirty="0" smtClean="0"/>
            </a:br>
            <a:endParaRPr lang="en-US" sz="2500" dirty="0"/>
          </a:p>
        </p:txBody>
      </p:sp>
      <p:sp>
        <p:nvSpPr>
          <p:cNvPr id="3" name="Content Placeholder 2"/>
          <p:cNvSpPr>
            <a:spLocks noGrp="1"/>
          </p:cNvSpPr>
          <p:nvPr>
            <p:ph idx="1"/>
          </p:nvPr>
        </p:nvSpPr>
        <p:spPr>
          <a:xfrm>
            <a:off x="457200" y="1524000"/>
            <a:ext cx="8229600" cy="5050536"/>
          </a:xfrm>
        </p:spPr>
        <p:txBody>
          <a:bodyPr>
            <a:normAutofit/>
          </a:bodyPr>
          <a:lstStyle/>
          <a:p>
            <a:pPr>
              <a:buClr>
                <a:schemeClr val="accent4"/>
              </a:buClr>
            </a:pPr>
            <a:r>
              <a:rPr lang="en-US" sz="2000" dirty="0" smtClean="0"/>
              <a:t>After doing the project dental clinic management system, study and analyzing all the existing or required functionalities of the system the next task is to do the feasibility study for the project.</a:t>
            </a:r>
          </a:p>
          <a:p>
            <a:pPr>
              <a:buClr>
                <a:schemeClr val="accent4"/>
              </a:buClr>
            </a:pPr>
            <a:endParaRPr lang="en-US" sz="2000" dirty="0" smtClean="0"/>
          </a:p>
          <a:p>
            <a:pPr>
              <a:buClr>
                <a:schemeClr val="accent4"/>
              </a:buClr>
            </a:pPr>
            <a:r>
              <a:rPr lang="en-US" sz="2000" dirty="0" smtClean="0"/>
              <a:t>The proposed solution satisfies all the user requirements and should be flexible enough so that future changes can be easily alone based on the future upcoming requirements.</a:t>
            </a:r>
          </a:p>
          <a:p>
            <a:pPr>
              <a:buClr>
                <a:schemeClr val="accent4"/>
              </a:buClr>
              <a:buNone/>
            </a:pPr>
            <a:endParaRPr lang="en-US" sz="2000" dirty="0"/>
          </a:p>
        </p:txBody>
      </p:sp>
      <p:pic>
        <p:nvPicPr>
          <p:cNvPr id="5" name="Picture 4" descr="images-removebg-preview.png">
            <a:hlinkClick r:id="rId2" action="ppaction://hlinksldjump"/>
          </p:cNvPr>
          <p:cNvPicPr>
            <a:picLocks noChangeAspect="1"/>
          </p:cNvPicPr>
          <p:nvPr/>
        </p:nvPicPr>
        <p:blipFill>
          <a:blip r:embed="rId3" cstate="print"/>
          <a:stretch>
            <a:fillRect/>
          </a:stretch>
        </p:blipFill>
        <p:spPr>
          <a:xfrm>
            <a:off x="7696200" y="5695950"/>
            <a:ext cx="1162050" cy="1162050"/>
          </a:xfrm>
          <a:prstGeom prst="rect">
            <a:avLst/>
          </a:prstGeom>
        </p:spPr>
      </p:pic>
    </p:spTree>
  </p:cSld>
  <p:clrMapOvr>
    <a:masterClrMapping/>
  </p:clrMapOvr>
  <p:transition spd="med">
    <p:wipe dir="d"/>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33400"/>
            <a:ext cx="8229600" cy="1066800"/>
          </a:xfrm>
        </p:spPr>
        <p:txBody>
          <a:bodyPr>
            <a:normAutofit/>
          </a:bodyPr>
          <a:lstStyle/>
          <a:p>
            <a:r>
              <a:rPr lang="en-IN" sz="2500" dirty="0" smtClean="0"/>
              <a:t>System Futures</a:t>
            </a:r>
            <a:r>
              <a:rPr lang="en-US" sz="2500" dirty="0" smtClean="0"/>
              <a:t/>
            </a:r>
            <a:br>
              <a:rPr lang="en-US" sz="2500" dirty="0" smtClean="0"/>
            </a:br>
            <a:endParaRPr lang="en-US" sz="2500" dirty="0"/>
          </a:p>
        </p:txBody>
      </p:sp>
      <p:sp>
        <p:nvSpPr>
          <p:cNvPr id="3" name="Content Placeholder 2"/>
          <p:cNvSpPr>
            <a:spLocks noGrp="1"/>
          </p:cNvSpPr>
          <p:nvPr>
            <p:ph idx="1"/>
          </p:nvPr>
        </p:nvSpPr>
        <p:spPr>
          <a:xfrm>
            <a:off x="457200" y="1600200"/>
            <a:ext cx="8229600" cy="4419600"/>
          </a:xfrm>
        </p:spPr>
        <p:txBody>
          <a:bodyPr>
            <a:normAutofit/>
          </a:bodyPr>
          <a:lstStyle/>
          <a:p>
            <a:pPr lvl="0">
              <a:buClr>
                <a:schemeClr val="accent4"/>
              </a:buClr>
            </a:pPr>
            <a:r>
              <a:rPr lang="en-US" sz="2000" dirty="0" smtClean="0"/>
              <a:t>Product and Component based.</a:t>
            </a:r>
          </a:p>
          <a:p>
            <a:pPr lvl="0">
              <a:buClr>
                <a:schemeClr val="accent4"/>
              </a:buClr>
            </a:pPr>
            <a:r>
              <a:rPr lang="en-US" sz="2000" dirty="0" smtClean="0"/>
              <a:t>Creating and changing issues at ease.</a:t>
            </a:r>
          </a:p>
          <a:p>
            <a:pPr lvl="0">
              <a:buClr>
                <a:schemeClr val="accent4"/>
              </a:buClr>
            </a:pPr>
            <a:r>
              <a:rPr lang="en-US" sz="2000" dirty="0" smtClean="0"/>
              <a:t>Query issue list to any depth. Simple status and resolution.</a:t>
            </a:r>
          </a:p>
          <a:p>
            <a:pPr lvl="0">
              <a:buClr>
                <a:schemeClr val="accent4"/>
              </a:buClr>
            </a:pPr>
            <a:r>
              <a:rPr lang="en-US" sz="2000" dirty="0" smtClean="0"/>
              <a:t>Multi-level priorities and severities. It contains better storage capacity. Accuracy in work.</a:t>
            </a:r>
          </a:p>
          <a:p>
            <a:pPr lvl="0">
              <a:buClr>
                <a:schemeClr val="accent4"/>
              </a:buClr>
            </a:pPr>
            <a:r>
              <a:rPr lang="en-US" sz="2000" dirty="0" smtClean="0"/>
              <a:t>Easy and fast retrieval of information.</a:t>
            </a:r>
          </a:p>
          <a:p>
            <a:pPr lvl="0">
              <a:buClr>
                <a:schemeClr val="accent4"/>
              </a:buClr>
            </a:pPr>
            <a:r>
              <a:rPr lang="en-US" sz="2000" dirty="0" smtClean="0"/>
              <a:t>Well-designed reports.</a:t>
            </a:r>
          </a:p>
          <a:p>
            <a:pPr lvl="0">
              <a:buClr>
                <a:schemeClr val="accent4"/>
              </a:buClr>
            </a:pPr>
            <a:r>
              <a:rPr lang="en-US" sz="2000" dirty="0" smtClean="0"/>
              <a:t>Access of any information individually.</a:t>
            </a:r>
          </a:p>
          <a:p>
            <a:pPr lvl="0">
              <a:buClr>
                <a:schemeClr val="accent4"/>
              </a:buClr>
            </a:pPr>
            <a:r>
              <a:rPr lang="en-US" sz="2000" dirty="0" smtClean="0"/>
              <a:t>Work becomes very speedy. Easy to update information.</a:t>
            </a:r>
          </a:p>
          <a:p>
            <a:pPr>
              <a:buClr>
                <a:schemeClr val="accent4"/>
              </a:buClr>
            </a:pPr>
            <a:endParaRPr lang="en-US" sz="2000" dirty="0"/>
          </a:p>
        </p:txBody>
      </p:sp>
      <p:pic>
        <p:nvPicPr>
          <p:cNvPr id="5" name="Picture 4" descr="images-removebg-preview.png">
            <a:hlinkClick r:id="rId2" action="ppaction://hlinksldjump"/>
          </p:cNvPr>
          <p:cNvPicPr>
            <a:picLocks noChangeAspect="1"/>
          </p:cNvPicPr>
          <p:nvPr/>
        </p:nvPicPr>
        <p:blipFill>
          <a:blip r:embed="rId3" cstate="print"/>
          <a:stretch>
            <a:fillRect/>
          </a:stretch>
        </p:blipFill>
        <p:spPr>
          <a:xfrm>
            <a:off x="7696200" y="5695950"/>
            <a:ext cx="1162050" cy="1162050"/>
          </a:xfrm>
          <a:prstGeom prst="rect">
            <a:avLst/>
          </a:prstGeom>
        </p:spPr>
      </p:pic>
    </p:spTree>
  </p:cSld>
  <p:clrMapOvr>
    <a:masterClrMapping/>
  </p:clrMapOvr>
  <p:transition spd="med">
    <p:wipe dir="d"/>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33400"/>
            <a:ext cx="8229600" cy="1066800"/>
          </a:xfrm>
        </p:spPr>
        <p:txBody>
          <a:bodyPr>
            <a:normAutofit/>
          </a:bodyPr>
          <a:lstStyle/>
          <a:p>
            <a:r>
              <a:rPr lang="en-IN" sz="2500" dirty="0" smtClean="0"/>
              <a:t>Hardware and Software</a:t>
            </a:r>
            <a:endParaRPr lang="en-US" sz="2500" dirty="0"/>
          </a:p>
        </p:txBody>
      </p:sp>
      <p:sp>
        <p:nvSpPr>
          <p:cNvPr id="3" name="Content Placeholder 2"/>
          <p:cNvSpPr>
            <a:spLocks noGrp="1"/>
          </p:cNvSpPr>
          <p:nvPr>
            <p:ph idx="1"/>
          </p:nvPr>
        </p:nvSpPr>
        <p:spPr>
          <a:xfrm>
            <a:off x="457200" y="1752600"/>
            <a:ext cx="8229600" cy="4821936"/>
          </a:xfrm>
        </p:spPr>
        <p:txBody>
          <a:bodyPr>
            <a:normAutofit/>
          </a:bodyPr>
          <a:lstStyle/>
          <a:p>
            <a:pPr lvl="0">
              <a:buClr>
                <a:schemeClr val="accent4"/>
              </a:buClr>
            </a:pPr>
            <a:r>
              <a:rPr lang="en-IN" sz="2000" dirty="0" smtClean="0"/>
              <a:t>Minimum Hardware Specification for Developer  :</a:t>
            </a:r>
          </a:p>
          <a:p>
            <a:pPr lvl="0"/>
            <a:endParaRPr lang="en-IN" sz="2000" dirty="0" smtClean="0"/>
          </a:p>
          <a:p>
            <a:pPr lvl="0"/>
            <a:endParaRPr lang="en-IN" sz="2000" dirty="0" smtClean="0"/>
          </a:p>
          <a:p>
            <a:pPr lvl="0"/>
            <a:endParaRPr lang="en-IN" sz="2000" dirty="0" smtClean="0"/>
          </a:p>
          <a:p>
            <a:pPr lvl="0"/>
            <a:endParaRPr lang="en-IN" sz="2000" dirty="0" smtClean="0"/>
          </a:p>
          <a:p>
            <a:pPr lvl="0">
              <a:buNone/>
            </a:pPr>
            <a:endParaRPr lang="en-IN" sz="2000" dirty="0" smtClean="0"/>
          </a:p>
          <a:p>
            <a:pPr lvl="0">
              <a:buNone/>
            </a:pPr>
            <a:endParaRPr lang="en-IN" sz="2000" dirty="0" smtClean="0"/>
          </a:p>
          <a:p>
            <a:pPr>
              <a:buClr>
                <a:schemeClr val="accent4"/>
              </a:buClr>
            </a:pPr>
            <a:r>
              <a:rPr lang="en-IN" sz="2000" dirty="0" smtClean="0"/>
              <a:t>Minimum Software Specification for Developer  : </a:t>
            </a:r>
            <a:endParaRPr lang="en-US" sz="2000" dirty="0" smtClean="0"/>
          </a:p>
          <a:p>
            <a:pPr lvl="0"/>
            <a:endParaRPr lang="en-US" sz="2000" dirty="0"/>
          </a:p>
        </p:txBody>
      </p:sp>
      <p:graphicFrame>
        <p:nvGraphicFramePr>
          <p:cNvPr id="4" name="Table 3"/>
          <p:cNvGraphicFramePr>
            <a:graphicFrameLocks noGrp="1"/>
          </p:cNvGraphicFramePr>
          <p:nvPr/>
        </p:nvGraphicFramePr>
        <p:xfrm>
          <a:off x="1066800" y="2253869"/>
          <a:ext cx="7086600" cy="1483360"/>
        </p:xfrm>
        <a:graphic>
          <a:graphicData uri="http://schemas.openxmlformats.org/drawingml/2006/table">
            <a:tbl>
              <a:tblPr firstRow="1" bandRow="1">
                <a:tableStyleId>{2D5ABB26-0587-4C30-8999-92F81FD0307C}</a:tableStyleId>
              </a:tblPr>
              <a:tblGrid>
                <a:gridCol w="2746058"/>
                <a:gridCol w="4340542"/>
              </a:tblGrid>
              <a:tr h="370840">
                <a:tc>
                  <a:txBody>
                    <a:bodyPr/>
                    <a:lstStyle/>
                    <a:p>
                      <a:pPr marL="0" marR="0" algn="just">
                        <a:lnSpc>
                          <a:spcPct val="115000"/>
                        </a:lnSpc>
                        <a:spcBef>
                          <a:spcPts val="0"/>
                        </a:spcBef>
                        <a:spcAft>
                          <a:spcPts val="0"/>
                        </a:spcAft>
                        <a:tabLst>
                          <a:tab pos="4038600" algn="l"/>
                        </a:tabLst>
                      </a:pPr>
                      <a:r>
                        <a:rPr lang="en-US" sz="1600" dirty="0"/>
                        <a:t>Processor </a:t>
                      </a:r>
                      <a:endParaRPr lang="en-US" sz="1600" dirty="0">
                        <a:latin typeface="+mn-lt"/>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just">
                        <a:lnSpc>
                          <a:spcPct val="115000"/>
                        </a:lnSpc>
                        <a:spcBef>
                          <a:spcPts val="0"/>
                        </a:spcBef>
                        <a:spcAft>
                          <a:spcPts val="0"/>
                        </a:spcAft>
                        <a:tabLst>
                          <a:tab pos="4038600" algn="l"/>
                        </a:tabLst>
                      </a:pPr>
                      <a:r>
                        <a:rPr lang="en-US" sz="1600" dirty="0"/>
                        <a:t>Intel(R)core(TM)2 Duo CPU @2.93 GHz</a:t>
                      </a:r>
                      <a:endParaRPr lang="en-US" sz="1600" dirty="0">
                        <a:latin typeface="+mn-lt"/>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pPr marL="0" marR="0" algn="just">
                        <a:lnSpc>
                          <a:spcPct val="115000"/>
                        </a:lnSpc>
                        <a:spcBef>
                          <a:spcPts val="0"/>
                        </a:spcBef>
                        <a:spcAft>
                          <a:spcPts val="0"/>
                        </a:spcAft>
                        <a:tabLst>
                          <a:tab pos="4038600" algn="l"/>
                        </a:tabLst>
                      </a:pPr>
                      <a:r>
                        <a:rPr lang="en-US" sz="1600" dirty="0"/>
                        <a:t>RAM </a:t>
                      </a:r>
                      <a:endParaRPr lang="en-US" sz="1600" dirty="0">
                        <a:latin typeface="+mn-lt"/>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just">
                        <a:lnSpc>
                          <a:spcPct val="115000"/>
                        </a:lnSpc>
                        <a:spcBef>
                          <a:spcPts val="0"/>
                        </a:spcBef>
                        <a:spcAft>
                          <a:spcPts val="0"/>
                        </a:spcAft>
                        <a:tabLst>
                          <a:tab pos="4038600" algn="l"/>
                        </a:tabLst>
                      </a:pPr>
                      <a:r>
                        <a:rPr lang="en-US" sz="1600"/>
                        <a:t>2 GB</a:t>
                      </a:r>
                      <a:endParaRPr lang="en-US" sz="1600">
                        <a:latin typeface="+mn-lt"/>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pPr marL="0" marR="0" algn="just">
                        <a:lnSpc>
                          <a:spcPct val="115000"/>
                        </a:lnSpc>
                        <a:spcBef>
                          <a:spcPts val="0"/>
                        </a:spcBef>
                        <a:spcAft>
                          <a:spcPts val="0"/>
                        </a:spcAft>
                        <a:tabLst>
                          <a:tab pos="4038600" algn="l"/>
                        </a:tabLst>
                      </a:pPr>
                      <a:r>
                        <a:rPr lang="en-US" sz="1600"/>
                        <a:t>Storage</a:t>
                      </a:r>
                      <a:endParaRPr lang="en-US" sz="1600">
                        <a:latin typeface="+mn-lt"/>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just">
                        <a:lnSpc>
                          <a:spcPct val="115000"/>
                        </a:lnSpc>
                        <a:spcBef>
                          <a:spcPts val="0"/>
                        </a:spcBef>
                        <a:spcAft>
                          <a:spcPts val="0"/>
                        </a:spcAft>
                        <a:tabLst>
                          <a:tab pos="4038600" algn="l"/>
                        </a:tabLst>
                      </a:pPr>
                      <a:r>
                        <a:rPr lang="en-US" sz="1600" dirty="0"/>
                        <a:t>10 GB</a:t>
                      </a:r>
                      <a:endParaRPr lang="en-US" sz="1600" dirty="0">
                        <a:latin typeface="+mn-lt"/>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pPr marL="0" marR="0" algn="just">
                        <a:lnSpc>
                          <a:spcPct val="115000"/>
                        </a:lnSpc>
                        <a:spcBef>
                          <a:spcPts val="0"/>
                        </a:spcBef>
                        <a:spcAft>
                          <a:spcPts val="0"/>
                        </a:spcAft>
                        <a:tabLst>
                          <a:tab pos="4038600" algn="l"/>
                        </a:tabLst>
                      </a:pPr>
                      <a:r>
                        <a:rPr lang="en-US" sz="1600" dirty="0"/>
                        <a:t>System Type</a:t>
                      </a:r>
                      <a:endParaRPr lang="en-US" sz="1600" dirty="0">
                        <a:latin typeface="+mn-lt"/>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just">
                        <a:lnSpc>
                          <a:spcPct val="115000"/>
                        </a:lnSpc>
                        <a:spcBef>
                          <a:spcPts val="0"/>
                        </a:spcBef>
                        <a:spcAft>
                          <a:spcPts val="0"/>
                        </a:spcAft>
                        <a:tabLst>
                          <a:tab pos="4038600" algn="l"/>
                        </a:tabLst>
                      </a:pPr>
                      <a:r>
                        <a:rPr lang="en-US" sz="1600" dirty="0"/>
                        <a:t>32 - bit Operating System</a:t>
                      </a:r>
                      <a:endParaRPr lang="en-US" sz="1600" dirty="0">
                        <a:latin typeface="+mn-lt"/>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graphicFrame>
        <p:nvGraphicFramePr>
          <p:cNvPr id="5" name="Table 4"/>
          <p:cNvGraphicFramePr>
            <a:graphicFrameLocks noGrp="1"/>
          </p:cNvGraphicFramePr>
          <p:nvPr/>
        </p:nvGraphicFramePr>
        <p:xfrm>
          <a:off x="1066800" y="4724400"/>
          <a:ext cx="7086601" cy="1483360"/>
        </p:xfrm>
        <a:graphic>
          <a:graphicData uri="http://schemas.openxmlformats.org/drawingml/2006/table">
            <a:tbl>
              <a:tblPr firstRow="1" bandRow="1">
                <a:tableStyleId>{2D5ABB26-0587-4C30-8999-92F81FD0307C}</a:tableStyleId>
              </a:tblPr>
              <a:tblGrid>
                <a:gridCol w="2746058"/>
                <a:gridCol w="4340543"/>
              </a:tblGrid>
              <a:tr h="370840">
                <a:tc>
                  <a:txBody>
                    <a:bodyPr/>
                    <a:lstStyle/>
                    <a:p>
                      <a:pPr marL="0" marR="0" algn="just">
                        <a:lnSpc>
                          <a:spcPct val="115000"/>
                        </a:lnSpc>
                        <a:spcBef>
                          <a:spcPts val="0"/>
                        </a:spcBef>
                        <a:spcAft>
                          <a:spcPts val="0"/>
                        </a:spcAft>
                        <a:tabLst>
                          <a:tab pos="4038600" algn="l"/>
                        </a:tabLst>
                      </a:pPr>
                      <a:r>
                        <a:rPr lang="en-US" sz="1600" dirty="0"/>
                        <a:t>Front-End Tool</a:t>
                      </a:r>
                      <a:endParaRPr lang="en-US" sz="1600" dirty="0">
                        <a:latin typeface="+mn-lt"/>
                        <a:ea typeface="Calibri"/>
                        <a:cs typeface="Calibri"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just">
                        <a:lnSpc>
                          <a:spcPct val="115000"/>
                        </a:lnSpc>
                        <a:spcBef>
                          <a:spcPts val="0"/>
                        </a:spcBef>
                        <a:spcAft>
                          <a:spcPts val="0"/>
                        </a:spcAft>
                        <a:tabLst>
                          <a:tab pos="4038600" algn="l"/>
                        </a:tabLst>
                      </a:pPr>
                      <a:r>
                        <a:rPr lang="en-US" sz="1600"/>
                        <a:t>ASP.Net With C#</a:t>
                      </a:r>
                      <a:endParaRPr lang="en-US" sz="1600">
                        <a:latin typeface="+mn-lt"/>
                        <a:ea typeface="Calibri"/>
                        <a:cs typeface="Calibri"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pPr marL="0" marR="0" algn="just">
                        <a:lnSpc>
                          <a:spcPct val="115000"/>
                        </a:lnSpc>
                        <a:spcBef>
                          <a:spcPts val="0"/>
                        </a:spcBef>
                        <a:spcAft>
                          <a:spcPts val="0"/>
                        </a:spcAft>
                        <a:tabLst>
                          <a:tab pos="4038600" algn="l"/>
                        </a:tabLst>
                      </a:pPr>
                      <a:r>
                        <a:rPr lang="en-US" sz="1600" dirty="0"/>
                        <a:t>Back-End Tool</a:t>
                      </a:r>
                      <a:endParaRPr lang="en-US" sz="1600" dirty="0">
                        <a:latin typeface="+mn-lt"/>
                        <a:ea typeface="Calibri"/>
                        <a:cs typeface="Calibri"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just">
                        <a:lnSpc>
                          <a:spcPct val="115000"/>
                        </a:lnSpc>
                        <a:spcBef>
                          <a:spcPts val="0"/>
                        </a:spcBef>
                        <a:spcAft>
                          <a:spcPts val="0"/>
                        </a:spcAft>
                        <a:tabLst>
                          <a:tab pos="4038600" algn="l"/>
                        </a:tabLst>
                      </a:pPr>
                      <a:r>
                        <a:rPr lang="en-US" sz="1600"/>
                        <a:t>SQL SERVER</a:t>
                      </a:r>
                      <a:endParaRPr lang="en-US" sz="1600">
                        <a:latin typeface="+mn-lt"/>
                        <a:ea typeface="Calibri"/>
                        <a:cs typeface="Calibri"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pPr marL="0" marR="0" algn="just">
                        <a:lnSpc>
                          <a:spcPct val="115000"/>
                        </a:lnSpc>
                        <a:spcBef>
                          <a:spcPts val="0"/>
                        </a:spcBef>
                        <a:spcAft>
                          <a:spcPts val="0"/>
                        </a:spcAft>
                        <a:tabLst>
                          <a:tab pos="4038600" algn="l"/>
                        </a:tabLst>
                      </a:pPr>
                      <a:r>
                        <a:rPr lang="en-US" sz="1600"/>
                        <a:t>Operating System</a:t>
                      </a:r>
                      <a:endParaRPr lang="en-US" sz="1600">
                        <a:latin typeface="+mn-lt"/>
                        <a:ea typeface="Calibri"/>
                        <a:cs typeface="Calibri"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just">
                        <a:lnSpc>
                          <a:spcPct val="115000"/>
                        </a:lnSpc>
                        <a:spcBef>
                          <a:spcPts val="0"/>
                        </a:spcBef>
                        <a:spcAft>
                          <a:spcPts val="0"/>
                        </a:spcAft>
                        <a:tabLst>
                          <a:tab pos="4038600" algn="l"/>
                        </a:tabLst>
                      </a:pPr>
                      <a:r>
                        <a:rPr lang="en-US" sz="1600" dirty="0"/>
                        <a:t>Window 7 </a:t>
                      </a:r>
                      <a:endParaRPr lang="en-US" sz="1600" dirty="0">
                        <a:latin typeface="+mn-lt"/>
                        <a:ea typeface="Calibri"/>
                        <a:cs typeface="Calibri"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pPr marL="0" marR="0" algn="just">
                        <a:lnSpc>
                          <a:spcPct val="115000"/>
                        </a:lnSpc>
                        <a:spcBef>
                          <a:spcPts val="0"/>
                        </a:spcBef>
                        <a:spcAft>
                          <a:spcPts val="0"/>
                        </a:spcAft>
                        <a:tabLst>
                          <a:tab pos="4038600" algn="l"/>
                        </a:tabLst>
                      </a:pPr>
                      <a:r>
                        <a:rPr lang="en-US" sz="1600"/>
                        <a:t>Web Browser</a:t>
                      </a:r>
                      <a:endParaRPr lang="en-US" sz="1600">
                        <a:latin typeface="+mn-lt"/>
                        <a:ea typeface="Calibri"/>
                        <a:cs typeface="Calibri"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just">
                        <a:lnSpc>
                          <a:spcPct val="115000"/>
                        </a:lnSpc>
                        <a:spcBef>
                          <a:spcPts val="0"/>
                        </a:spcBef>
                        <a:spcAft>
                          <a:spcPts val="0"/>
                        </a:spcAft>
                        <a:tabLst>
                          <a:tab pos="4038600" algn="l"/>
                        </a:tabLst>
                      </a:pPr>
                      <a:r>
                        <a:rPr lang="en-US" sz="1600" dirty="0"/>
                        <a:t>Any Web Browser</a:t>
                      </a:r>
                      <a:endParaRPr lang="en-US" sz="1600" dirty="0">
                        <a:latin typeface="+mn-lt"/>
                        <a:ea typeface="Calibri"/>
                        <a:cs typeface="Calibri"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pic>
        <p:nvPicPr>
          <p:cNvPr id="7" name="Picture 6" descr="images-removebg-preview.png">
            <a:hlinkClick r:id="rId2" action="ppaction://hlinksldjump"/>
          </p:cNvPr>
          <p:cNvPicPr>
            <a:picLocks noChangeAspect="1"/>
          </p:cNvPicPr>
          <p:nvPr/>
        </p:nvPicPr>
        <p:blipFill>
          <a:blip r:embed="rId3" cstate="print"/>
          <a:stretch>
            <a:fillRect/>
          </a:stretch>
        </p:blipFill>
        <p:spPr>
          <a:xfrm>
            <a:off x="7696200" y="5695950"/>
            <a:ext cx="1162050" cy="1162050"/>
          </a:xfrm>
          <a:prstGeom prst="rect">
            <a:avLst/>
          </a:prstGeom>
        </p:spPr>
      </p:pic>
    </p:spTree>
  </p:cSld>
  <p:clrMapOvr>
    <a:masterClrMapping/>
  </p:clrMapOvr>
  <p:transition spd="med">
    <p:wipe dir="d"/>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19200"/>
            <a:ext cx="8229600" cy="5355336"/>
          </a:xfrm>
        </p:spPr>
        <p:txBody>
          <a:bodyPr>
            <a:normAutofit/>
          </a:bodyPr>
          <a:lstStyle/>
          <a:p>
            <a:pPr lvl="0"/>
            <a:r>
              <a:rPr lang="en-IN" sz="2000" dirty="0" smtClean="0"/>
              <a:t>Minimum Hardware Specification for User :</a:t>
            </a:r>
          </a:p>
          <a:p>
            <a:pPr lvl="0"/>
            <a:endParaRPr lang="en-IN" sz="2000" dirty="0" smtClean="0"/>
          </a:p>
          <a:p>
            <a:pPr lvl="0"/>
            <a:endParaRPr lang="en-IN" sz="2000" dirty="0" smtClean="0"/>
          </a:p>
          <a:p>
            <a:pPr lvl="0"/>
            <a:endParaRPr lang="en-IN" sz="2000" dirty="0" smtClean="0"/>
          </a:p>
          <a:p>
            <a:pPr lvl="0">
              <a:buNone/>
            </a:pPr>
            <a:endParaRPr lang="en-US" sz="2000" dirty="0" smtClean="0"/>
          </a:p>
          <a:p>
            <a:pPr lvl="0">
              <a:buNone/>
            </a:pPr>
            <a:endParaRPr lang="en-US" sz="2000" dirty="0" smtClean="0"/>
          </a:p>
          <a:p>
            <a:pPr lvl="0">
              <a:buNone/>
            </a:pPr>
            <a:endParaRPr lang="en-US" sz="2000" dirty="0" smtClean="0"/>
          </a:p>
          <a:p>
            <a:r>
              <a:rPr lang="en-IN" sz="2000" dirty="0" smtClean="0"/>
              <a:t>Minimum Software Specification for User :</a:t>
            </a:r>
            <a:endParaRPr lang="en-US" sz="2000" dirty="0" smtClean="0"/>
          </a:p>
          <a:p>
            <a:endParaRPr lang="en-US" sz="2000" dirty="0"/>
          </a:p>
        </p:txBody>
      </p:sp>
      <p:graphicFrame>
        <p:nvGraphicFramePr>
          <p:cNvPr id="4" name="Table 3"/>
          <p:cNvGraphicFramePr>
            <a:graphicFrameLocks noGrp="1"/>
          </p:cNvGraphicFramePr>
          <p:nvPr/>
        </p:nvGraphicFramePr>
        <p:xfrm>
          <a:off x="1143000" y="2077720"/>
          <a:ext cx="6858000" cy="741680"/>
        </p:xfrm>
        <a:graphic>
          <a:graphicData uri="http://schemas.openxmlformats.org/drawingml/2006/table">
            <a:tbl>
              <a:tblPr firstRow="1" bandRow="1">
                <a:tableStyleId>{2D5ABB26-0587-4C30-8999-92F81FD0307C}</a:tableStyleId>
              </a:tblPr>
              <a:tblGrid>
                <a:gridCol w="2420471"/>
                <a:gridCol w="4437529"/>
              </a:tblGrid>
              <a:tr h="370840">
                <a:tc>
                  <a:txBody>
                    <a:bodyPr/>
                    <a:lstStyle/>
                    <a:p>
                      <a:pPr marL="0" marR="0">
                        <a:lnSpc>
                          <a:spcPct val="115000"/>
                        </a:lnSpc>
                        <a:spcBef>
                          <a:spcPts val="0"/>
                        </a:spcBef>
                        <a:spcAft>
                          <a:spcPts val="0"/>
                        </a:spcAft>
                        <a:tabLst>
                          <a:tab pos="4038600" algn="l"/>
                        </a:tabLst>
                      </a:pPr>
                      <a:r>
                        <a:rPr lang="en-US" sz="1600" dirty="0">
                          <a:latin typeface="+mn-lt"/>
                          <a:ea typeface="Calibri"/>
                          <a:cs typeface="Times New Roman"/>
                        </a:rPr>
                        <a:t>RAM</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nSpc>
                          <a:spcPct val="115000"/>
                        </a:lnSpc>
                        <a:spcBef>
                          <a:spcPts val="0"/>
                        </a:spcBef>
                        <a:spcAft>
                          <a:spcPts val="0"/>
                        </a:spcAft>
                        <a:tabLst>
                          <a:tab pos="4038600" algn="l"/>
                        </a:tabLst>
                      </a:pPr>
                      <a:r>
                        <a:rPr lang="en-US" sz="1600">
                          <a:latin typeface="+mn-lt"/>
                          <a:ea typeface="Calibri"/>
                          <a:cs typeface="Times New Roman"/>
                        </a:rPr>
                        <a:t>2 GB</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pPr marL="0" marR="0">
                        <a:lnSpc>
                          <a:spcPct val="115000"/>
                        </a:lnSpc>
                        <a:spcBef>
                          <a:spcPts val="0"/>
                        </a:spcBef>
                        <a:spcAft>
                          <a:spcPts val="0"/>
                        </a:spcAft>
                        <a:tabLst>
                          <a:tab pos="4038600" algn="l"/>
                        </a:tabLst>
                      </a:pPr>
                      <a:r>
                        <a:rPr lang="en-US" sz="1600" dirty="0">
                          <a:latin typeface="+mn-lt"/>
                          <a:ea typeface="Calibri"/>
                          <a:cs typeface="Times New Roman"/>
                        </a:rPr>
                        <a:t>Storage</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nSpc>
                          <a:spcPct val="115000"/>
                        </a:lnSpc>
                        <a:spcBef>
                          <a:spcPts val="0"/>
                        </a:spcBef>
                        <a:spcAft>
                          <a:spcPts val="0"/>
                        </a:spcAft>
                        <a:tabLst>
                          <a:tab pos="4038600" algn="l"/>
                        </a:tabLst>
                      </a:pPr>
                      <a:r>
                        <a:rPr lang="en-US" sz="1600" dirty="0">
                          <a:latin typeface="+mn-lt"/>
                          <a:ea typeface="Calibri"/>
                          <a:cs typeface="Times New Roman"/>
                        </a:rPr>
                        <a:t>10 GB</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graphicFrame>
        <p:nvGraphicFramePr>
          <p:cNvPr id="5" name="Table 4"/>
          <p:cNvGraphicFramePr>
            <a:graphicFrameLocks noGrp="1"/>
          </p:cNvGraphicFramePr>
          <p:nvPr/>
        </p:nvGraphicFramePr>
        <p:xfrm>
          <a:off x="1143000" y="4439920"/>
          <a:ext cx="6858000" cy="741680"/>
        </p:xfrm>
        <a:graphic>
          <a:graphicData uri="http://schemas.openxmlformats.org/drawingml/2006/table">
            <a:tbl>
              <a:tblPr firstRow="1" bandRow="1">
                <a:tableStyleId>{2D5ABB26-0587-4C30-8999-92F81FD0307C}</a:tableStyleId>
              </a:tblPr>
              <a:tblGrid>
                <a:gridCol w="2420471"/>
                <a:gridCol w="4437529"/>
              </a:tblGrid>
              <a:tr h="370840">
                <a:tc>
                  <a:txBody>
                    <a:bodyPr/>
                    <a:lstStyle/>
                    <a:p>
                      <a:pPr marL="0" marR="0">
                        <a:lnSpc>
                          <a:spcPct val="115000"/>
                        </a:lnSpc>
                        <a:spcBef>
                          <a:spcPts val="0"/>
                        </a:spcBef>
                        <a:spcAft>
                          <a:spcPts val="0"/>
                        </a:spcAft>
                        <a:tabLst>
                          <a:tab pos="4038600" algn="l"/>
                        </a:tabLst>
                      </a:pPr>
                      <a:r>
                        <a:rPr lang="en-US" sz="1600" dirty="0">
                          <a:latin typeface="+mn-lt"/>
                          <a:ea typeface="Calibri"/>
                          <a:cs typeface="Times New Roman"/>
                        </a:rPr>
                        <a:t>Operating System</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nSpc>
                          <a:spcPct val="115000"/>
                        </a:lnSpc>
                        <a:spcBef>
                          <a:spcPts val="0"/>
                        </a:spcBef>
                        <a:spcAft>
                          <a:spcPts val="0"/>
                        </a:spcAft>
                        <a:tabLst>
                          <a:tab pos="4038600" algn="l"/>
                        </a:tabLst>
                      </a:pPr>
                      <a:r>
                        <a:rPr lang="en-US" sz="1600">
                          <a:latin typeface="+mn-lt"/>
                          <a:ea typeface="Calibri"/>
                          <a:cs typeface="Times New Roman"/>
                        </a:rPr>
                        <a:t>Window 7 </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pPr marL="0" marR="0">
                        <a:lnSpc>
                          <a:spcPct val="115000"/>
                        </a:lnSpc>
                        <a:spcBef>
                          <a:spcPts val="0"/>
                        </a:spcBef>
                        <a:spcAft>
                          <a:spcPts val="0"/>
                        </a:spcAft>
                        <a:tabLst>
                          <a:tab pos="4038600" algn="l"/>
                        </a:tabLst>
                      </a:pPr>
                      <a:r>
                        <a:rPr lang="en-US" sz="1600">
                          <a:latin typeface="+mn-lt"/>
                          <a:ea typeface="Calibri"/>
                          <a:cs typeface="Times New Roman"/>
                        </a:rPr>
                        <a:t>Web Browser</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nSpc>
                          <a:spcPct val="115000"/>
                        </a:lnSpc>
                        <a:spcBef>
                          <a:spcPts val="0"/>
                        </a:spcBef>
                        <a:spcAft>
                          <a:spcPts val="0"/>
                        </a:spcAft>
                        <a:tabLst>
                          <a:tab pos="4038600" algn="l"/>
                        </a:tabLst>
                      </a:pPr>
                      <a:r>
                        <a:rPr lang="en-US" sz="1600" dirty="0">
                          <a:latin typeface="+mn-lt"/>
                          <a:ea typeface="Calibri"/>
                          <a:cs typeface="Times New Roman"/>
                        </a:rPr>
                        <a:t>Any Web Browser</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pic>
        <p:nvPicPr>
          <p:cNvPr id="7" name="Picture 6" descr="images-removebg-preview.png">
            <a:hlinkClick r:id="rId2" action="ppaction://hlinksldjump"/>
          </p:cNvPr>
          <p:cNvPicPr>
            <a:picLocks noChangeAspect="1"/>
          </p:cNvPicPr>
          <p:nvPr/>
        </p:nvPicPr>
        <p:blipFill>
          <a:blip r:embed="rId3" cstate="print"/>
          <a:stretch>
            <a:fillRect/>
          </a:stretch>
        </p:blipFill>
        <p:spPr>
          <a:xfrm>
            <a:off x="7696200" y="5695950"/>
            <a:ext cx="1162050" cy="1162050"/>
          </a:xfrm>
          <a:prstGeom prst="rect">
            <a:avLst/>
          </a:prstGeom>
        </p:spPr>
      </p:pic>
    </p:spTree>
  </p:cSld>
  <p:clrMapOvr>
    <a:masterClrMapping/>
  </p:clrMapOvr>
  <p:transition spd="med">
    <p:wipe dir="d"/>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33400"/>
            <a:ext cx="8229600" cy="1066800"/>
          </a:xfrm>
        </p:spPr>
        <p:txBody>
          <a:bodyPr>
            <a:normAutofit/>
          </a:bodyPr>
          <a:lstStyle/>
          <a:p>
            <a:r>
              <a:rPr lang="en-IN" sz="2500" dirty="0" smtClean="0"/>
              <a:t>Data Flow Diagram [DFD]</a:t>
            </a:r>
            <a:r>
              <a:rPr lang="en-US" sz="2500" dirty="0" smtClean="0"/>
              <a:t/>
            </a:r>
            <a:br>
              <a:rPr lang="en-US" sz="2500" dirty="0" smtClean="0"/>
            </a:br>
            <a:endParaRPr lang="en-US" sz="2500" dirty="0"/>
          </a:p>
        </p:txBody>
      </p:sp>
      <p:sp>
        <p:nvSpPr>
          <p:cNvPr id="3" name="Content Placeholder 2"/>
          <p:cNvSpPr>
            <a:spLocks noGrp="1"/>
          </p:cNvSpPr>
          <p:nvPr>
            <p:ph idx="1"/>
          </p:nvPr>
        </p:nvSpPr>
        <p:spPr>
          <a:xfrm>
            <a:off x="457200" y="1524000"/>
            <a:ext cx="8229600" cy="5050536"/>
          </a:xfrm>
        </p:spPr>
        <p:txBody>
          <a:bodyPr>
            <a:normAutofit/>
          </a:bodyPr>
          <a:lstStyle/>
          <a:p>
            <a:r>
              <a:rPr lang="en-US" sz="2000" dirty="0" smtClean="0"/>
              <a:t>I used data flow diagram to documents the system. DFDs document a system in a hierarchical manner and the </a:t>
            </a:r>
            <a:r>
              <a:rPr lang="en-US" sz="2000" dirty="0" err="1" smtClean="0"/>
              <a:t>diagramin</a:t>
            </a:r>
            <a:r>
              <a:rPr lang="en-US" sz="2000" dirty="0" smtClean="0"/>
              <a:t> figure represents the highest level. The diagram is called a context diagram because it represents the system in the context of its environment.</a:t>
            </a:r>
          </a:p>
          <a:p>
            <a:r>
              <a:rPr lang="en-US" sz="2000" dirty="0" smtClean="0"/>
              <a:t> </a:t>
            </a:r>
          </a:p>
          <a:p>
            <a:r>
              <a:rPr lang="en-US" sz="2000" b="1" dirty="0" smtClean="0"/>
              <a:t>DFD Elements  :</a:t>
            </a:r>
            <a:endParaRPr lang="en-US" sz="2000" dirty="0" smtClean="0"/>
          </a:p>
          <a:p>
            <a:r>
              <a:rPr lang="en-US" sz="2000" dirty="0" smtClean="0"/>
              <a:t>A DFD needs to be simple because a user has to go through it, understand it, and suggest correction or </a:t>
            </a:r>
            <a:r>
              <a:rPr lang="en-US" sz="2000" dirty="0" err="1" smtClean="0"/>
              <a:t>changes.A</a:t>
            </a:r>
            <a:r>
              <a:rPr lang="en-US" sz="2000" dirty="0" smtClean="0"/>
              <a:t> data flow diagram user only four elements.</a:t>
            </a:r>
          </a:p>
          <a:p>
            <a:pPr marL="635000" lvl="0" indent="219075"/>
            <a:r>
              <a:rPr lang="en-US" sz="2000" dirty="0" smtClean="0"/>
              <a:t> Process</a:t>
            </a:r>
          </a:p>
          <a:p>
            <a:pPr marL="635000" lvl="0" indent="219075"/>
            <a:r>
              <a:rPr lang="en-US" sz="2000" dirty="0" smtClean="0"/>
              <a:t> </a:t>
            </a:r>
            <a:r>
              <a:rPr lang="en-US" sz="2000" dirty="0" err="1" smtClean="0"/>
              <a:t>Externalentity</a:t>
            </a:r>
            <a:endParaRPr lang="en-US" sz="2000" dirty="0" smtClean="0"/>
          </a:p>
          <a:p>
            <a:pPr marL="635000" lvl="0" indent="219075"/>
            <a:r>
              <a:rPr lang="en-US" sz="2000" dirty="0" smtClean="0"/>
              <a:t> Dataflow</a:t>
            </a:r>
          </a:p>
          <a:p>
            <a:pPr marL="635000" lvl="0" indent="219075"/>
            <a:r>
              <a:rPr lang="en-US" sz="2000" dirty="0" smtClean="0"/>
              <a:t> Data</a:t>
            </a:r>
          </a:p>
          <a:p>
            <a:endParaRPr lang="en-US" sz="2000" dirty="0"/>
          </a:p>
        </p:txBody>
      </p:sp>
      <p:pic>
        <p:nvPicPr>
          <p:cNvPr id="5" name="Picture 4" descr="images-removebg-preview.png">
            <a:hlinkClick r:id="rId2" action="ppaction://hlinksldjump"/>
          </p:cNvPr>
          <p:cNvPicPr>
            <a:picLocks noChangeAspect="1"/>
          </p:cNvPicPr>
          <p:nvPr/>
        </p:nvPicPr>
        <p:blipFill>
          <a:blip r:embed="rId3" cstate="print"/>
          <a:stretch>
            <a:fillRect/>
          </a:stretch>
        </p:blipFill>
        <p:spPr>
          <a:xfrm>
            <a:off x="7696200" y="5695950"/>
            <a:ext cx="1162050" cy="1162050"/>
          </a:xfrm>
          <a:prstGeom prst="rect">
            <a:avLst/>
          </a:prstGeom>
        </p:spPr>
      </p:pic>
    </p:spTree>
  </p:cSld>
  <p:clrMapOvr>
    <a:masterClrMapping/>
  </p:clrMapOvr>
  <p:transition spd="med">
    <p:wipe dir="d"/>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33400"/>
            <a:ext cx="8229600" cy="1066800"/>
          </a:xfrm>
        </p:spPr>
        <p:txBody>
          <a:bodyPr>
            <a:normAutofit/>
          </a:bodyPr>
          <a:lstStyle/>
          <a:p>
            <a:pPr lvl="0"/>
            <a:r>
              <a:rPr lang="en-US" sz="2500" b="1" dirty="0" smtClean="0"/>
              <a:t>Context Level DFD : </a:t>
            </a:r>
            <a:r>
              <a:rPr lang="en-US" sz="2500" dirty="0" smtClean="0"/>
              <a:t/>
            </a:r>
            <a:br>
              <a:rPr lang="en-US" sz="2500" dirty="0" smtClean="0"/>
            </a:br>
            <a:endParaRPr lang="en-US" sz="2500" dirty="0"/>
          </a:p>
        </p:txBody>
      </p:sp>
      <p:pic>
        <p:nvPicPr>
          <p:cNvPr id="4" name="Content Placeholder 3" descr="1.PNG"/>
          <p:cNvPicPr>
            <a:picLocks noGrp="1" noChangeAspect="1"/>
          </p:cNvPicPr>
          <p:nvPr>
            <p:ph idx="1"/>
          </p:nvPr>
        </p:nvPicPr>
        <p:blipFill>
          <a:blip r:embed="rId2"/>
          <a:stretch>
            <a:fillRect/>
          </a:stretch>
        </p:blipFill>
        <p:spPr>
          <a:xfrm>
            <a:off x="520494" y="2514600"/>
            <a:ext cx="8090106" cy="2101194"/>
          </a:xfrm>
        </p:spPr>
      </p:pic>
      <p:pic>
        <p:nvPicPr>
          <p:cNvPr id="6" name="Picture 5" descr="images-removebg-preview.png">
            <a:hlinkClick r:id="rId3" action="ppaction://hlinksldjump"/>
          </p:cNvPr>
          <p:cNvPicPr>
            <a:picLocks noChangeAspect="1"/>
          </p:cNvPicPr>
          <p:nvPr/>
        </p:nvPicPr>
        <p:blipFill>
          <a:blip r:embed="rId4" cstate="print"/>
          <a:stretch>
            <a:fillRect/>
          </a:stretch>
        </p:blipFill>
        <p:spPr>
          <a:xfrm>
            <a:off x="7696200" y="5695950"/>
            <a:ext cx="1162050" cy="1162050"/>
          </a:xfrm>
          <a:prstGeom prst="rect">
            <a:avLst/>
          </a:prstGeom>
        </p:spPr>
      </p:pic>
    </p:spTree>
  </p:cSld>
  <p:clrMapOvr>
    <a:masterClrMapping/>
  </p:clrMapOvr>
  <p:transition>
    <p:wipe dir="d"/>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33400"/>
            <a:ext cx="8229600" cy="1066800"/>
          </a:xfrm>
        </p:spPr>
        <p:txBody>
          <a:bodyPr>
            <a:normAutofit/>
          </a:bodyPr>
          <a:lstStyle/>
          <a:p>
            <a:pPr lvl="0"/>
            <a:r>
              <a:rPr lang="en-US" sz="2500" b="1" dirty="0" smtClean="0"/>
              <a:t>Zero Level DFD For Admin side.</a:t>
            </a:r>
            <a:r>
              <a:rPr lang="en-US" sz="2500" dirty="0" smtClean="0"/>
              <a:t/>
            </a:r>
            <a:br>
              <a:rPr lang="en-US" sz="2500" dirty="0" smtClean="0"/>
            </a:br>
            <a:endParaRPr lang="en-US" sz="2500" dirty="0"/>
          </a:p>
        </p:txBody>
      </p:sp>
      <p:pic>
        <p:nvPicPr>
          <p:cNvPr id="5" name="Content Placeholder 4" descr="0.1.PNG"/>
          <p:cNvPicPr>
            <a:picLocks noGrp="1" noChangeAspect="1"/>
          </p:cNvPicPr>
          <p:nvPr>
            <p:ph idx="1"/>
          </p:nvPr>
        </p:nvPicPr>
        <p:blipFill>
          <a:blip r:embed="rId2"/>
          <a:srcRect l="4839"/>
          <a:stretch>
            <a:fillRect/>
          </a:stretch>
        </p:blipFill>
        <p:spPr>
          <a:xfrm>
            <a:off x="1524000" y="990600"/>
            <a:ext cx="5562600" cy="6019800"/>
          </a:xfrm>
        </p:spPr>
      </p:pic>
      <p:cxnSp>
        <p:nvCxnSpPr>
          <p:cNvPr id="8" name="Straight Connector 7"/>
          <p:cNvCxnSpPr/>
          <p:nvPr/>
        </p:nvCxnSpPr>
        <p:spPr>
          <a:xfrm rot="5400000">
            <a:off x="1714500" y="1561306"/>
            <a:ext cx="228600" cy="15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7" name="Picture 6" descr="images-removebg-preview.png">
            <a:hlinkClick r:id="rId3" action="ppaction://hlinksldjump"/>
          </p:cNvPr>
          <p:cNvPicPr>
            <a:picLocks noChangeAspect="1"/>
          </p:cNvPicPr>
          <p:nvPr/>
        </p:nvPicPr>
        <p:blipFill>
          <a:blip r:embed="rId4" cstate="print"/>
          <a:stretch>
            <a:fillRect/>
          </a:stretch>
        </p:blipFill>
        <p:spPr>
          <a:xfrm>
            <a:off x="7696200" y="5695950"/>
            <a:ext cx="1162050" cy="1162050"/>
          </a:xfrm>
          <a:prstGeom prst="rect">
            <a:avLst/>
          </a:prstGeom>
        </p:spPr>
      </p:pic>
      <p:sp>
        <p:nvSpPr>
          <p:cNvPr id="14" name="Rectangle 13"/>
          <p:cNvSpPr/>
          <p:nvPr/>
        </p:nvSpPr>
        <p:spPr>
          <a:xfrm>
            <a:off x="6019800" y="2209800"/>
            <a:ext cx="1143000" cy="152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smtClean="0">
                <a:solidFill>
                  <a:schemeClr val="tx1"/>
                </a:solidFill>
                <a:latin typeface="Arial" pitchFamily="34" charset="0"/>
                <a:cs typeface="Arial" pitchFamily="34" charset="0"/>
              </a:rPr>
              <a:t>SERVICES_TBL</a:t>
            </a:r>
            <a:endParaRPr lang="en-US" sz="800" dirty="0">
              <a:solidFill>
                <a:schemeClr val="tx1"/>
              </a:solidFill>
              <a:latin typeface="Arial" pitchFamily="34" charset="0"/>
              <a:cs typeface="Arial" pitchFamily="34" charset="0"/>
            </a:endParaRPr>
          </a:p>
        </p:txBody>
      </p:sp>
      <p:sp>
        <p:nvSpPr>
          <p:cNvPr id="15" name="Rectangle 14"/>
          <p:cNvSpPr/>
          <p:nvPr/>
        </p:nvSpPr>
        <p:spPr>
          <a:xfrm>
            <a:off x="6019800" y="3886200"/>
            <a:ext cx="1143000" cy="152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smtClean="0">
                <a:solidFill>
                  <a:schemeClr val="tx1"/>
                </a:solidFill>
                <a:latin typeface="Arial" pitchFamily="34" charset="0"/>
                <a:cs typeface="Arial" pitchFamily="34" charset="0"/>
              </a:rPr>
              <a:t>DENTIST_TBL</a:t>
            </a:r>
            <a:endParaRPr lang="en-US" sz="800" dirty="0">
              <a:solidFill>
                <a:schemeClr val="tx1"/>
              </a:solidFill>
              <a:latin typeface="Arial" pitchFamily="34" charset="0"/>
              <a:cs typeface="Arial" pitchFamily="34" charset="0"/>
            </a:endParaRPr>
          </a:p>
        </p:txBody>
      </p:sp>
      <p:sp>
        <p:nvSpPr>
          <p:cNvPr id="16" name="Rectangle 15"/>
          <p:cNvSpPr/>
          <p:nvPr/>
        </p:nvSpPr>
        <p:spPr>
          <a:xfrm>
            <a:off x="6019800" y="4724400"/>
            <a:ext cx="1143000" cy="152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smtClean="0">
                <a:solidFill>
                  <a:schemeClr val="tx1"/>
                </a:solidFill>
                <a:latin typeface="Arial" pitchFamily="34" charset="0"/>
                <a:cs typeface="Arial" pitchFamily="34" charset="0"/>
              </a:rPr>
              <a:t>APPOINT_TBL</a:t>
            </a:r>
            <a:endParaRPr lang="en-US" sz="800" dirty="0">
              <a:solidFill>
                <a:schemeClr val="tx1"/>
              </a:solidFill>
              <a:latin typeface="Arial" pitchFamily="34" charset="0"/>
              <a:cs typeface="Arial" pitchFamily="34" charset="0"/>
            </a:endParaRPr>
          </a:p>
        </p:txBody>
      </p:sp>
    </p:spTree>
  </p:cSld>
  <p:clrMapOvr>
    <a:masterClrMapping/>
  </p:clrMapOvr>
  <p:transition>
    <p:wipe dir="d"/>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33400"/>
            <a:ext cx="8229600" cy="1066800"/>
          </a:xfrm>
        </p:spPr>
        <p:txBody>
          <a:bodyPr>
            <a:normAutofit/>
          </a:bodyPr>
          <a:lstStyle/>
          <a:p>
            <a:pPr lvl="0"/>
            <a:r>
              <a:rPr lang="en-US" sz="2500" b="1" dirty="0" smtClean="0"/>
              <a:t>First Level DFD For Admin side (Process 2).</a:t>
            </a:r>
            <a:r>
              <a:rPr lang="en-US" sz="2500" dirty="0" smtClean="0"/>
              <a:t/>
            </a:r>
            <a:br>
              <a:rPr lang="en-US" sz="2500" dirty="0" smtClean="0"/>
            </a:br>
            <a:endParaRPr lang="en-US" sz="2500" dirty="0"/>
          </a:p>
        </p:txBody>
      </p:sp>
      <p:pic>
        <p:nvPicPr>
          <p:cNvPr id="4" name="Content Placeholder 3" descr="2.1.PNG"/>
          <p:cNvPicPr>
            <a:picLocks noGrp="1" noChangeAspect="1"/>
          </p:cNvPicPr>
          <p:nvPr>
            <p:ph idx="1"/>
          </p:nvPr>
        </p:nvPicPr>
        <p:blipFill>
          <a:blip r:embed="rId2"/>
          <a:stretch>
            <a:fillRect/>
          </a:stretch>
        </p:blipFill>
        <p:spPr>
          <a:xfrm>
            <a:off x="990600" y="1213336"/>
            <a:ext cx="7298644" cy="5263664"/>
          </a:xfrm>
        </p:spPr>
      </p:pic>
      <p:pic>
        <p:nvPicPr>
          <p:cNvPr id="6" name="Picture 5" descr="images-removebg-preview.png">
            <a:hlinkClick r:id="rId3" action="ppaction://hlinksldjump"/>
          </p:cNvPr>
          <p:cNvPicPr>
            <a:picLocks noChangeAspect="1"/>
          </p:cNvPicPr>
          <p:nvPr/>
        </p:nvPicPr>
        <p:blipFill>
          <a:blip r:embed="rId4" cstate="print"/>
          <a:stretch>
            <a:fillRect/>
          </a:stretch>
        </p:blipFill>
        <p:spPr>
          <a:xfrm>
            <a:off x="7696200" y="5695950"/>
            <a:ext cx="1162050" cy="1162050"/>
          </a:xfrm>
          <a:prstGeom prst="rect">
            <a:avLst/>
          </a:prstGeom>
        </p:spPr>
      </p:pic>
      <p:sp>
        <p:nvSpPr>
          <p:cNvPr id="5" name="Rectangle 4"/>
          <p:cNvSpPr/>
          <p:nvPr/>
        </p:nvSpPr>
        <p:spPr>
          <a:xfrm>
            <a:off x="6781800" y="1676400"/>
            <a:ext cx="1219200" cy="228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smtClean="0">
                <a:solidFill>
                  <a:schemeClr val="tx1"/>
                </a:solidFill>
                <a:latin typeface="Arial" pitchFamily="34" charset="0"/>
                <a:cs typeface="Arial" pitchFamily="34" charset="0"/>
              </a:rPr>
              <a:t>SERVICES_TBL</a:t>
            </a:r>
            <a:endParaRPr lang="en-US" sz="1050" dirty="0">
              <a:solidFill>
                <a:schemeClr val="tx1"/>
              </a:solidFill>
              <a:latin typeface="Arial" pitchFamily="34" charset="0"/>
              <a:cs typeface="Arial" pitchFamily="34" charset="0"/>
            </a:endParaRPr>
          </a:p>
        </p:txBody>
      </p:sp>
    </p:spTree>
  </p:cSld>
  <p:clrMapOvr>
    <a:masterClrMapping/>
  </p:clrMapOvr>
  <p:transition>
    <p:wipe dir="d"/>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33400"/>
            <a:ext cx="8229600" cy="990600"/>
          </a:xfrm>
        </p:spPr>
        <p:txBody>
          <a:bodyPr>
            <a:normAutofit/>
          </a:bodyPr>
          <a:lstStyle/>
          <a:p>
            <a:r>
              <a:rPr lang="en-US" sz="2500" dirty="0" smtClean="0"/>
              <a:t>Project Profile : </a:t>
            </a:r>
            <a:endParaRPr lang="en-US" sz="2500" dirty="0"/>
          </a:p>
        </p:txBody>
      </p:sp>
      <p:graphicFrame>
        <p:nvGraphicFramePr>
          <p:cNvPr id="4" name="Content Placeholder 3"/>
          <p:cNvGraphicFramePr>
            <a:graphicFrameLocks noGrp="1"/>
          </p:cNvGraphicFramePr>
          <p:nvPr>
            <p:ph idx="1"/>
          </p:nvPr>
        </p:nvGraphicFramePr>
        <p:xfrm>
          <a:off x="762000" y="3811524"/>
          <a:ext cx="7620000" cy="2208276"/>
        </p:xfrm>
        <a:graphic>
          <a:graphicData uri="http://schemas.openxmlformats.org/drawingml/2006/table">
            <a:tbl>
              <a:tblPr firstRow="1" bandRow="1">
                <a:tableStyleId>{5940675A-B579-460E-94D1-54222C63F5DA}</a:tableStyleId>
              </a:tblPr>
              <a:tblGrid>
                <a:gridCol w="2681111"/>
                <a:gridCol w="4938889"/>
              </a:tblGrid>
              <a:tr h="250371">
                <a:tc>
                  <a:txBody>
                    <a:bodyPr/>
                    <a:lstStyle/>
                    <a:p>
                      <a:pPr marL="0" marR="0">
                        <a:lnSpc>
                          <a:spcPct val="115000"/>
                        </a:lnSpc>
                        <a:spcBef>
                          <a:spcPts val="0"/>
                        </a:spcBef>
                        <a:spcAft>
                          <a:spcPts val="0"/>
                        </a:spcAft>
                      </a:pPr>
                      <a:r>
                        <a:rPr lang="en-US" sz="1800" b="1" dirty="0">
                          <a:latin typeface="Arial"/>
                          <a:ea typeface="Calibri"/>
                          <a:cs typeface="Times New Roman"/>
                        </a:rPr>
                        <a:t>Full  Name</a:t>
                      </a:r>
                      <a:endParaRPr lang="en-US" sz="1800" b="1" dirty="0">
                        <a:latin typeface="Calibri"/>
                        <a:ea typeface="Calibri"/>
                        <a:cs typeface="Times New Roman"/>
                      </a:endParaRPr>
                    </a:p>
                  </a:txBody>
                  <a:tcPr marL="68580" marR="68580" marT="0" marB="0"/>
                </a:tc>
                <a:tc>
                  <a:txBody>
                    <a:bodyPr/>
                    <a:lstStyle/>
                    <a:p>
                      <a:pPr marL="0" marR="0">
                        <a:lnSpc>
                          <a:spcPct val="115000"/>
                        </a:lnSpc>
                        <a:spcBef>
                          <a:spcPts val="0"/>
                        </a:spcBef>
                        <a:spcAft>
                          <a:spcPts val="0"/>
                        </a:spcAft>
                      </a:pPr>
                      <a:r>
                        <a:rPr lang="en-US" sz="1800" b="1">
                          <a:latin typeface="Arial"/>
                          <a:ea typeface="Calibri"/>
                          <a:cs typeface="Times New Roman"/>
                        </a:rPr>
                        <a:t>RAJKUMAR GAURANGBHAI SHAHU</a:t>
                      </a:r>
                      <a:endParaRPr lang="en-US" sz="1800" b="1">
                        <a:latin typeface="Calibri"/>
                        <a:ea typeface="Calibri"/>
                        <a:cs typeface="Times New Roman"/>
                      </a:endParaRPr>
                    </a:p>
                  </a:txBody>
                  <a:tcPr marL="68580" marR="68580" marT="0" marB="0"/>
                </a:tc>
              </a:tr>
              <a:tr h="250371">
                <a:tc>
                  <a:txBody>
                    <a:bodyPr/>
                    <a:lstStyle/>
                    <a:p>
                      <a:pPr marL="0" marR="0">
                        <a:lnSpc>
                          <a:spcPct val="115000"/>
                        </a:lnSpc>
                        <a:spcBef>
                          <a:spcPts val="0"/>
                        </a:spcBef>
                        <a:spcAft>
                          <a:spcPts val="0"/>
                        </a:spcAft>
                      </a:pPr>
                      <a:r>
                        <a:rPr lang="en-US" sz="1800" b="1" dirty="0">
                          <a:latin typeface="Arial"/>
                          <a:ea typeface="Calibri"/>
                          <a:cs typeface="Times New Roman"/>
                        </a:rPr>
                        <a:t>Project Title</a:t>
                      </a:r>
                      <a:endParaRPr lang="en-US" sz="1800" b="1" dirty="0">
                        <a:latin typeface="Calibri"/>
                        <a:ea typeface="Calibri"/>
                        <a:cs typeface="Times New Roman"/>
                      </a:endParaRPr>
                    </a:p>
                  </a:txBody>
                  <a:tcPr marL="68580" marR="68580" marT="0" marB="0"/>
                </a:tc>
                <a:tc>
                  <a:txBody>
                    <a:bodyPr/>
                    <a:lstStyle/>
                    <a:p>
                      <a:pPr marL="0" marR="0">
                        <a:lnSpc>
                          <a:spcPct val="115000"/>
                        </a:lnSpc>
                        <a:spcBef>
                          <a:spcPts val="0"/>
                        </a:spcBef>
                        <a:spcAft>
                          <a:spcPts val="0"/>
                        </a:spcAft>
                      </a:pPr>
                      <a:r>
                        <a:rPr lang="en-US" sz="1800" b="1">
                          <a:latin typeface="Arial"/>
                          <a:ea typeface="Calibri"/>
                          <a:cs typeface="Times New Roman"/>
                        </a:rPr>
                        <a:t>Dental Clinic Management System</a:t>
                      </a:r>
                      <a:endParaRPr lang="en-US" sz="1800" b="1">
                        <a:latin typeface="Calibri"/>
                        <a:ea typeface="Calibri"/>
                        <a:cs typeface="Times New Roman"/>
                      </a:endParaRPr>
                    </a:p>
                  </a:txBody>
                  <a:tcPr marL="68580" marR="68580" marT="0" marB="0"/>
                </a:tc>
              </a:tr>
              <a:tr h="250371">
                <a:tc>
                  <a:txBody>
                    <a:bodyPr/>
                    <a:lstStyle/>
                    <a:p>
                      <a:pPr marL="0" marR="0">
                        <a:lnSpc>
                          <a:spcPct val="115000"/>
                        </a:lnSpc>
                        <a:spcBef>
                          <a:spcPts val="0"/>
                        </a:spcBef>
                        <a:spcAft>
                          <a:spcPts val="0"/>
                        </a:spcAft>
                      </a:pPr>
                      <a:r>
                        <a:rPr lang="en-US" sz="1800" b="1" dirty="0">
                          <a:latin typeface="Arial"/>
                          <a:ea typeface="Calibri"/>
                          <a:cs typeface="Times New Roman"/>
                        </a:rPr>
                        <a:t>Roll No.</a:t>
                      </a:r>
                      <a:endParaRPr lang="en-US" sz="1800" b="1" dirty="0">
                        <a:latin typeface="Calibri"/>
                        <a:ea typeface="Calibri"/>
                        <a:cs typeface="Times New Roman"/>
                      </a:endParaRPr>
                    </a:p>
                  </a:txBody>
                  <a:tcPr marL="68580" marR="68580" marT="0" marB="0"/>
                </a:tc>
                <a:tc>
                  <a:txBody>
                    <a:bodyPr/>
                    <a:lstStyle/>
                    <a:p>
                      <a:pPr marL="0" marR="0">
                        <a:lnSpc>
                          <a:spcPct val="115000"/>
                        </a:lnSpc>
                        <a:spcBef>
                          <a:spcPts val="0"/>
                        </a:spcBef>
                        <a:spcAft>
                          <a:spcPts val="0"/>
                        </a:spcAft>
                      </a:pPr>
                      <a:r>
                        <a:rPr lang="en-US" sz="1800" b="1">
                          <a:latin typeface="Arial"/>
                          <a:ea typeface="Calibri"/>
                          <a:cs typeface="Times New Roman"/>
                        </a:rPr>
                        <a:t>63</a:t>
                      </a:r>
                      <a:endParaRPr lang="en-US" sz="1800" b="1">
                        <a:latin typeface="Calibri"/>
                        <a:ea typeface="Calibri"/>
                        <a:cs typeface="Times New Roman"/>
                      </a:endParaRPr>
                    </a:p>
                  </a:txBody>
                  <a:tcPr marL="68580" marR="68580" marT="0" marB="0"/>
                </a:tc>
              </a:tr>
              <a:tr h="250371">
                <a:tc>
                  <a:txBody>
                    <a:bodyPr/>
                    <a:lstStyle/>
                    <a:p>
                      <a:pPr marL="0" marR="0">
                        <a:lnSpc>
                          <a:spcPct val="115000"/>
                        </a:lnSpc>
                        <a:spcBef>
                          <a:spcPts val="0"/>
                        </a:spcBef>
                        <a:spcAft>
                          <a:spcPts val="0"/>
                        </a:spcAft>
                      </a:pPr>
                      <a:r>
                        <a:rPr lang="en-US" sz="1800" b="1">
                          <a:latin typeface="Arial"/>
                          <a:ea typeface="Calibri"/>
                          <a:cs typeface="Times New Roman"/>
                        </a:rPr>
                        <a:t>University Exam No.</a:t>
                      </a:r>
                      <a:endParaRPr lang="en-US" sz="1800" b="1">
                        <a:latin typeface="Calibri"/>
                        <a:ea typeface="Calibri"/>
                        <a:cs typeface="Times New Roman"/>
                      </a:endParaRPr>
                    </a:p>
                  </a:txBody>
                  <a:tcPr marL="68580" marR="68580" marT="0" marB="0"/>
                </a:tc>
                <a:tc>
                  <a:txBody>
                    <a:bodyPr/>
                    <a:lstStyle/>
                    <a:p>
                      <a:pPr marL="0" marR="0">
                        <a:lnSpc>
                          <a:spcPct val="115000"/>
                        </a:lnSpc>
                        <a:spcBef>
                          <a:spcPts val="0"/>
                        </a:spcBef>
                        <a:spcAft>
                          <a:spcPts val="0"/>
                        </a:spcAft>
                      </a:pPr>
                      <a:endParaRPr lang="en-US" sz="1800" b="1" dirty="0">
                        <a:latin typeface="Calibri"/>
                        <a:ea typeface="Calibri"/>
                        <a:cs typeface="Times New Roman"/>
                      </a:endParaRPr>
                    </a:p>
                  </a:txBody>
                  <a:tcPr marL="68580" marR="68580" marT="0" marB="0"/>
                </a:tc>
              </a:tr>
              <a:tr h="250371">
                <a:tc>
                  <a:txBody>
                    <a:bodyPr/>
                    <a:lstStyle/>
                    <a:p>
                      <a:pPr marL="0" marR="0">
                        <a:lnSpc>
                          <a:spcPct val="115000"/>
                        </a:lnSpc>
                        <a:spcBef>
                          <a:spcPts val="0"/>
                        </a:spcBef>
                        <a:spcAft>
                          <a:spcPts val="0"/>
                        </a:spcAft>
                      </a:pPr>
                      <a:r>
                        <a:rPr lang="en-US" sz="1800" b="1">
                          <a:latin typeface="Arial"/>
                          <a:ea typeface="Calibri"/>
                          <a:cs typeface="Times New Roman"/>
                        </a:rPr>
                        <a:t>Front End Tool</a:t>
                      </a:r>
                      <a:endParaRPr lang="en-US" sz="1800" b="1">
                        <a:latin typeface="Calibri"/>
                        <a:ea typeface="Calibri"/>
                        <a:cs typeface="Times New Roman"/>
                      </a:endParaRPr>
                    </a:p>
                  </a:txBody>
                  <a:tcPr marL="68580" marR="68580" marT="0" marB="0"/>
                </a:tc>
                <a:tc>
                  <a:txBody>
                    <a:bodyPr/>
                    <a:lstStyle/>
                    <a:p>
                      <a:pPr marL="0" marR="0">
                        <a:lnSpc>
                          <a:spcPct val="115000"/>
                        </a:lnSpc>
                        <a:spcBef>
                          <a:spcPts val="0"/>
                        </a:spcBef>
                        <a:spcAft>
                          <a:spcPts val="0"/>
                        </a:spcAft>
                      </a:pPr>
                      <a:r>
                        <a:rPr lang="en-US" sz="1800" b="1">
                          <a:latin typeface="Arial"/>
                          <a:ea typeface="Calibri"/>
                          <a:cs typeface="Times New Roman"/>
                        </a:rPr>
                        <a:t>ASP.NET With C#</a:t>
                      </a:r>
                      <a:endParaRPr lang="en-US" sz="1800" b="1">
                        <a:latin typeface="Calibri"/>
                        <a:ea typeface="Calibri"/>
                        <a:cs typeface="Times New Roman"/>
                      </a:endParaRPr>
                    </a:p>
                  </a:txBody>
                  <a:tcPr marL="68580" marR="68580" marT="0" marB="0"/>
                </a:tc>
              </a:tr>
              <a:tr h="250371">
                <a:tc>
                  <a:txBody>
                    <a:bodyPr/>
                    <a:lstStyle/>
                    <a:p>
                      <a:pPr marL="0" marR="0">
                        <a:lnSpc>
                          <a:spcPct val="115000"/>
                        </a:lnSpc>
                        <a:spcBef>
                          <a:spcPts val="0"/>
                        </a:spcBef>
                        <a:spcAft>
                          <a:spcPts val="0"/>
                        </a:spcAft>
                      </a:pPr>
                      <a:r>
                        <a:rPr lang="en-US" sz="1800" b="1" dirty="0">
                          <a:latin typeface="Arial"/>
                          <a:ea typeface="Calibri"/>
                          <a:cs typeface="Times New Roman"/>
                        </a:rPr>
                        <a:t>Back End Tool</a:t>
                      </a:r>
                      <a:endParaRPr lang="en-US" sz="1800" b="1" dirty="0">
                        <a:latin typeface="Calibri"/>
                        <a:ea typeface="Calibri"/>
                        <a:cs typeface="Times New Roman"/>
                      </a:endParaRPr>
                    </a:p>
                  </a:txBody>
                  <a:tcPr marL="68580" marR="68580" marT="0" marB="0"/>
                </a:tc>
                <a:tc>
                  <a:txBody>
                    <a:bodyPr/>
                    <a:lstStyle/>
                    <a:p>
                      <a:pPr marL="0" marR="0">
                        <a:lnSpc>
                          <a:spcPct val="115000"/>
                        </a:lnSpc>
                        <a:spcBef>
                          <a:spcPts val="0"/>
                        </a:spcBef>
                        <a:spcAft>
                          <a:spcPts val="0"/>
                        </a:spcAft>
                      </a:pPr>
                      <a:r>
                        <a:rPr lang="en-US" sz="1800" b="1">
                          <a:latin typeface="Arial"/>
                          <a:ea typeface="Calibri"/>
                          <a:cs typeface="Times New Roman"/>
                        </a:rPr>
                        <a:t>SQL Server</a:t>
                      </a:r>
                      <a:endParaRPr lang="en-US" sz="1800" b="1">
                        <a:latin typeface="Calibri"/>
                        <a:ea typeface="Calibri"/>
                        <a:cs typeface="Times New Roman"/>
                      </a:endParaRPr>
                    </a:p>
                  </a:txBody>
                  <a:tcPr marL="68580" marR="68580" marT="0" marB="0"/>
                </a:tc>
              </a:tr>
              <a:tr h="250371">
                <a:tc>
                  <a:txBody>
                    <a:bodyPr/>
                    <a:lstStyle/>
                    <a:p>
                      <a:pPr marL="0" marR="0">
                        <a:lnSpc>
                          <a:spcPct val="115000"/>
                        </a:lnSpc>
                        <a:spcBef>
                          <a:spcPts val="0"/>
                        </a:spcBef>
                        <a:spcAft>
                          <a:spcPts val="0"/>
                        </a:spcAft>
                      </a:pPr>
                      <a:r>
                        <a:rPr lang="en-US" sz="1800" b="1" dirty="0">
                          <a:latin typeface="Arial"/>
                          <a:ea typeface="Calibri"/>
                          <a:cs typeface="Times New Roman"/>
                        </a:rPr>
                        <a:t>Project Guide</a:t>
                      </a:r>
                      <a:endParaRPr lang="en-US" sz="1800" b="1" dirty="0">
                        <a:latin typeface="Calibri"/>
                        <a:ea typeface="Calibri"/>
                        <a:cs typeface="Times New Roman"/>
                      </a:endParaRPr>
                    </a:p>
                  </a:txBody>
                  <a:tcPr marL="68580" marR="68580" marT="0" marB="0"/>
                </a:tc>
                <a:tc>
                  <a:txBody>
                    <a:bodyPr/>
                    <a:lstStyle/>
                    <a:p>
                      <a:pPr marL="0" marR="0">
                        <a:lnSpc>
                          <a:spcPct val="115000"/>
                        </a:lnSpc>
                        <a:spcBef>
                          <a:spcPts val="0"/>
                        </a:spcBef>
                        <a:spcAft>
                          <a:spcPts val="0"/>
                        </a:spcAft>
                      </a:pPr>
                      <a:r>
                        <a:rPr lang="en-US" sz="1800" b="1" dirty="0">
                          <a:latin typeface="Arial"/>
                          <a:ea typeface="Calibri"/>
                          <a:cs typeface="Times New Roman"/>
                        </a:rPr>
                        <a:t>Prof. Hemali Patel</a:t>
                      </a:r>
                      <a:endParaRPr lang="en-US" sz="1800" b="1" dirty="0">
                        <a:latin typeface="Calibri"/>
                        <a:ea typeface="Calibri"/>
                        <a:cs typeface="Times New Roman"/>
                      </a:endParaRPr>
                    </a:p>
                  </a:txBody>
                  <a:tcPr marL="68580" marR="68580" marT="0" marB="0"/>
                </a:tc>
              </a:tr>
            </a:tbl>
          </a:graphicData>
        </a:graphic>
      </p:graphicFrame>
      <p:sp>
        <p:nvSpPr>
          <p:cNvPr id="5" name="Rectangle 4"/>
          <p:cNvSpPr/>
          <p:nvPr/>
        </p:nvSpPr>
        <p:spPr>
          <a:xfrm>
            <a:off x="762000" y="1524000"/>
            <a:ext cx="7696200" cy="2057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latin typeface="Arial" pitchFamily="34" charset="0"/>
                <a:cs typeface="Arial" pitchFamily="34" charset="0"/>
              </a:rPr>
              <a:t>SARDAR PATEL UNIVERSITY</a:t>
            </a:r>
          </a:p>
          <a:p>
            <a:pPr algn="ctr"/>
            <a:r>
              <a:rPr lang="en-US" dirty="0" smtClean="0">
                <a:solidFill>
                  <a:schemeClr val="tx1"/>
                </a:solidFill>
                <a:latin typeface="Arial" pitchFamily="34" charset="0"/>
                <a:cs typeface="Arial" pitchFamily="34" charset="0"/>
              </a:rPr>
              <a:t> </a:t>
            </a:r>
          </a:p>
          <a:p>
            <a:pPr algn="ctr"/>
            <a:r>
              <a:rPr lang="en-US" b="1" dirty="0" smtClean="0">
                <a:solidFill>
                  <a:schemeClr val="tx1"/>
                </a:solidFill>
                <a:latin typeface="Arial" pitchFamily="34" charset="0"/>
                <a:cs typeface="Arial" pitchFamily="34" charset="0"/>
              </a:rPr>
              <a:t>C. P. Patel F. H. Shah Commerce (Autonomous) Collage</a:t>
            </a:r>
          </a:p>
          <a:p>
            <a:pPr algn="ctr"/>
            <a:r>
              <a:rPr lang="en-US" b="1" dirty="0" smtClean="0">
                <a:solidFill>
                  <a:schemeClr val="tx1"/>
                </a:solidFill>
                <a:latin typeface="Arial" pitchFamily="34" charset="0"/>
                <a:cs typeface="Arial" pitchFamily="34" charset="0"/>
              </a:rPr>
              <a:t> </a:t>
            </a:r>
            <a:r>
              <a:rPr lang="en-US" b="1" dirty="0" err="1" smtClean="0">
                <a:solidFill>
                  <a:schemeClr val="tx1"/>
                </a:solidFill>
                <a:latin typeface="Arial" pitchFamily="34" charset="0"/>
                <a:cs typeface="Arial" pitchFamily="34" charset="0"/>
              </a:rPr>
              <a:t>Anand</a:t>
            </a:r>
            <a:endParaRPr lang="en-US" b="1" dirty="0" smtClean="0">
              <a:solidFill>
                <a:schemeClr val="tx1"/>
              </a:solidFill>
              <a:latin typeface="Arial" pitchFamily="34" charset="0"/>
              <a:cs typeface="Arial" pitchFamily="34" charset="0"/>
            </a:endParaRPr>
          </a:p>
          <a:p>
            <a:pPr algn="ctr"/>
            <a:r>
              <a:rPr lang="en-US" b="1" dirty="0" smtClean="0">
                <a:solidFill>
                  <a:schemeClr val="tx1"/>
                </a:solidFill>
                <a:latin typeface="Arial" pitchFamily="34" charset="0"/>
                <a:cs typeface="Arial" pitchFamily="34" charset="0"/>
              </a:rPr>
              <a:t>B.C.A, B.B.A (ITM) &amp; PGDCA Department</a:t>
            </a:r>
          </a:p>
          <a:p>
            <a:pPr algn="ctr"/>
            <a:r>
              <a:rPr lang="en-US" dirty="0" smtClean="0">
                <a:solidFill>
                  <a:schemeClr val="tx1"/>
                </a:solidFill>
                <a:latin typeface="Arial" pitchFamily="34" charset="0"/>
                <a:cs typeface="Arial" pitchFamily="34" charset="0"/>
              </a:rPr>
              <a:t> </a:t>
            </a:r>
          </a:p>
          <a:p>
            <a:pPr algn="ctr"/>
            <a:r>
              <a:rPr lang="en-US" b="1" dirty="0" smtClean="0">
                <a:solidFill>
                  <a:schemeClr val="tx1"/>
                </a:solidFill>
                <a:latin typeface="Arial" pitchFamily="34" charset="0"/>
                <a:cs typeface="Arial" pitchFamily="34" charset="0"/>
              </a:rPr>
              <a:t>BCA Semester - 6 USO6CBCA55 (2023 - 2024)</a:t>
            </a:r>
          </a:p>
          <a:p>
            <a:pPr algn="ctr"/>
            <a:endParaRPr lang="en-US" dirty="0">
              <a:solidFill>
                <a:schemeClr val="tx1"/>
              </a:solidFill>
            </a:endParaRPr>
          </a:p>
        </p:txBody>
      </p:sp>
      <p:pic>
        <p:nvPicPr>
          <p:cNvPr id="6" name="Picture 5" descr="images-removebg-preview.png">
            <a:hlinkClick r:id="rId2" action="ppaction://hlinksldjump"/>
          </p:cNvPr>
          <p:cNvPicPr>
            <a:picLocks noChangeAspect="1"/>
          </p:cNvPicPr>
          <p:nvPr/>
        </p:nvPicPr>
        <p:blipFill>
          <a:blip r:embed="rId3" cstate="print"/>
          <a:stretch>
            <a:fillRect/>
          </a:stretch>
        </p:blipFill>
        <p:spPr>
          <a:xfrm>
            <a:off x="7696200" y="5695950"/>
            <a:ext cx="1162050" cy="1162050"/>
          </a:xfrm>
          <a:prstGeom prst="rect">
            <a:avLst/>
          </a:prstGeom>
        </p:spPr>
      </p:pic>
    </p:spTree>
  </p:cSld>
  <p:clrMapOvr>
    <a:masterClrMapping/>
  </p:clrMapOvr>
  <p:transition spd="med">
    <p:wipe dir="d"/>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33400"/>
            <a:ext cx="8229600" cy="1066800"/>
          </a:xfrm>
        </p:spPr>
        <p:txBody>
          <a:bodyPr>
            <a:normAutofit/>
          </a:bodyPr>
          <a:lstStyle/>
          <a:p>
            <a:pPr lvl="0"/>
            <a:r>
              <a:rPr lang="en-US" sz="2500" b="1" dirty="0" smtClean="0"/>
              <a:t>First Level DFD For Admin side (Process 3).</a:t>
            </a:r>
            <a:r>
              <a:rPr lang="en-US" sz="2500" dirty="0" smtClean="0"/>
              <a:t/>
            </a:r>
            <a:br>
              <a:rPr lang="en-US" sz="2500" dirty="0" smtClean="0"/>
            </a:br>
            <a:endParaRPr lang="en-US" sz="2500" dirty="0"/>
          </a:p>
        </p:txBody>
      </p:sp>
      <p:pic>
        <p:nvPicPr>
          <p:cNvPr id="4" name="Content Placeholder 3" descr="3.1.PNG"/>
          <p:cNvPicPr>
            <a:picLocks noGrp="1" noChangeAspect="1"/>
          </p:cNvPicPr>
          <p:nvPr>
            <p:ph idx="1"/>
          </p:nvPr>
        </p:nvPicPr>
        <p:blipFill>
          <a:blip r:embed="rId2"/>
          <a:stretch>
            <a:fillRect/>
          </a:stretch>
        </p:blipFill>
        <p:spPr>
          <a:xfrm>
            <a:off x="838200" y="1143000"/>
            <a:ext cx="7467600" cy="5470132"/>
          </a:xfrm>
        </p:spPr>
      </p:pic>
      <p:pic>
        <p:nvPicPr>
          <p:cNvPr id="6" name="Picture 5" descr="images-removebg-preview.png">
            <a:hlinkClick r:id="rId3" action="ppaction://hlinksldjump"/>
          </p:cNvPr>
          <p:cNvPicPr>
            <a:picLocks noChangeAspect="1"/>
          </p:cNvPicPr>
          <p:nvPr/>
        </p:nvPicPr>
        <p:blipFill>
          <a:blip r:embed="rId4" cstate="print"/>
          <a:stretch>
            <a:fillRect/>
          </a:stretch>
        </p:blipFill>
        <p:spPr>
          <a:xfrm>
            <a:off x="7696200" y="5695950"/>
            <a:ext cx="1162050" cy="1162050"/>
          </a:xfrm>
          <a:prstGeom prst="rect">
            <a:avLst/>
          </a:prstGeom>
        </p:spPr>
      </p:pic>
    </p:spTree>
  </p:cSld>
  <p:clrMapOvr>
    <a:masterClrMapping/>
  </p:clrMapOvr>
  <p:transition>
    <p:wipe dir="d"/>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9600" cy="1066800"/>
          </a:xfrm>
        </p:spPr>
        <p:txBody>
          <a:bodyPr>
            <a:normAutofit/>
          </a:bodyPr>
          <a:lstStyle/>
          <a:p>
            <a:pPr lvl="0"/>
            <a:r>
              <a:rPr lang="en-US" sz="2500" b="1" dirty="0" smtClean="0"/>
              <a:t>First Level DFD For Admin side (Process4).</a:t>
            </a:r>
            <a:r>
              <a:rPr lang="en-US" sz="2500" dirty="0" smtClean="0"/>
              <a:t/>
            </a:r>
            <a:br>
              <a:rPr lang="en-US" sz="2500" dirty="0" smtClean="0"/>
            </a:br>
            <a:endParaRPr lang="en-US" sz="2500" dirty="0"/>
          </a:p>
        </p:txBody>
      </p:sp>
      <p:pic>
        <p:nvPicPr>
          <p:cNvPr id="4" name="Content Placeholder 3" descr="0.4.PNG"/>
          <p:cNvPicPr>
            <a:picLocks noGrp="1" noChangeAspect="1"/>
          </p:cNvPicPr>
          <p:nvPr>
            <p:ph idx="1"/>
          </p:nvPr>
        </p:nvPicPr>
        <p:blipFill>
          <a:blip r:embed="rId2"/>
          <a:stretch>
            <a:fillRect/>
          </a:stretch>
        </p:blipFill>
        <p:spPr>
          <a:xfrm>
            <a:off x="457200" y="990600"/>
            <a:ext cx="8278659" cy="5867400"/>
          </a:xfrm>
        </p:spPr>
      </p:pic>
      <p:pic>
        <p:nvPicPr>
          <p:cNvPr id="6" name="Picture 5" descr="images-removebg-preview.png">
            <a:hlinkClick r:id="rId3" action="ppaction://hlinksldjump"/>
          </p:cNvPr>
          <p:cNvPicPr>
            <a:picLocks noChangeAspect="1"/>
          </p:cNvPicPr>
          <p:nvPr/>
        </p:nvPicPr>
        <p:blipFill>
          <a:blip r:embed="rId4" cstate="print"/>
          <a:stretch>
            <a:fillRect/>
          </a:stretch>
        </p:blipFill>
        <p:spPr>
          <a:xfrm>
            <a:off x="7696200" y="5695950"/>
            <a:ext cx="1162050" cy="1162050"/>
          </a:xfrm>
          <a:prstGeom prst="rect">
            <a:avLst/>
          </a:prstGeom>
        </p:spPr>
      </p:pic>
      <p:sp>
        <p:nvSpPr>
          <p:cNvPr id="5" name="Rectangle 4"/>
          <p:cNvSpPr/>
          <p:nvPr/>
        </p:nvSpPr>
        <p:spPr>
          <a:xfrm>
            <a:off x="7162800" y="1447800"/>
            <a:ext cx="1371600" cy="228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chemeClr val="tx1"/>
                </a:solidFill>
                <a:latin typeface="Arial" pitchFamily="34" charset="0"/>
                <a:cs typeface="Arial" pitchFamily="34" charset="0"/>
              </a:rPr>
              <a:t>DENTIST_TBL</a:t>
            </a:r>
            <a:endParaRPr lang="en-US" sz="1100" dirty="0">
              <a:solidFill>
                <a:schemeClr val="tx1"/>
              </a:solidFill>
              <a:latin typeface="Arial" pitchFamily="34" charset="0"/>
              <a:cs typeface="Arial" pitchFamily="34" charset="0"/>
            </a:endParaRPr>
          </a:p>
        </p:txBody>
      </p:sp>
    </p:spTree>
  </p:cSld>
  <p:clrMapOvr>
    <a:masterClrMapping/>
  </p:clrMapOvr>
  <p:transition>
    <p:wipe dir="d"/>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8229600" cy="1066800"/>
          </a:xfrm>
        </p:spPr>
        <p:txBody>
          <a:bodyPr>
            <a:noAutofit/>
          </a:bodyPr>
          <a:lstStyle/>
          <a:p>
            <a:r>
              <a:rPr lang="en-IN" sz="2500" dirty="0" smtClean="0"/>
              <a:t> </a:t>
            </a:r>
            <a:r>
              <a:rPr lang="en-US" sz="2500" dirty="0" smtClean="0"/>
              <a:t/>
            </a:r>
            <a:br>
              <a:rPr lang="en-US" sz="2500" dirty="0" smtClean="0"/>
            </a:br>
            <a:r>
              <a:rPr lang="en-US" sz="2500" b="1" dirty="0" smtClean="0"/>
              <a:t>First Level DFD For Admin side (Process 5).</a:t>
            </a:r>
            <a:r>
              <a:rPr lang="en-US" sz="2500" dirty="0" smtClean="0"/>
              <a:t/>
            </a:r>
            <a:br>
              <a:rPr lang="en-US" sz="2500" dirty="0" smtClean="0"/>
            </a:br>
            <a:endParaRPr lang="en-US" sz="2500" dirty="0"/>
          </a:p>
        </p:txBody>
      </p:sp>
      <p:pic>
        <p:nvPicPr>
          <p:cNvPr id="6" name="Content Placeholder 5" descr="373.PNG"/>
          <p:cNvPicPr>
            <a:picLocks noGrp="1" noChangeAspect="1"/>
          </p:cNvPicPr>
          <p:nvPr>
            <p:ph idx="1"/>
          </p:nvPr>
        </p:nvPicPr>
        <p:blipFill>
          <a:blip r:embed="rId2"/>
          <a:stretch>
            <a:fillRect/>
          </a:stretch>
        </p:blipFill>
        <p:spPr>
          <a:xfrm>
            <a:off x="-152400" y="1143000"/>
            <a:ext cx="9144000" cy="5715000"/>
          </a:xfrm>
        </p:spPr>
      </p:pic>
      <p:pic>
        <p:nvPicPr>
          <p:cNvPr id="5" name="Picture 4" descr="images-removebg-preview.png">
            <a:hlinkClick r:id="rId3" action="ppaction://hlinksldjump"/>
          </p:cNvPr>
          <p:cNvPicPr>
            <a:picLocks noChangeAspect="1"/>
          </p:cNvPicPr>
          <p:nvPr/>
        </p:nvPicPr>
        <p:blipFill>
          <a:blip r:embed="rId4" cstate="print"/>
          <a:stretch>
            <a:fillRect/>
          </a:stretch>
        </p:blipFill>
        <p:spPr>
          <a:xfrm>
            <a:off x="7696200" y="5695950"/>
            <a:ext cx="1162050" cy="1162050"/>
          </a:xfrm>
          <a:prstGeom prst="rect">
            <a:avLst/>
          </a:prstGeom>
        </p:spPr>
      </p:pic>
      <p:sp>
        <p:nvSpPr>
          <p:cNvPr id="7" name="Rectangle 6"/>
          <p:cNvSpPr/>
          <p:nvPr/>
        </p:nvSpPr>
        <p:spPr>
          <a:xfrm>
            <a:off x="7239000" y="1600200"/>
            <a:ext cx="1600200" cy="304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latin typeface="Arial" pitchFamily="34" charset="0"/>
                <a:cs typeface="Arial" pitchFamily="34" charset="0"/>
              </a:rPr>
              <a:t>APPOINT_TBL</a:t>
            </a:r>
            <a:endParaRPr lang="en-US" sz="1200" dirty="0">
              <a:solidFill>
                <a:schemeClr val="tx1"/>
              </a:solidFill>
              <a:latin typeface="Arial" pitchFamily="34" charset="0"/>
              <a:cs typeface="Arial" pitchFamily="34" charset="0"/>
            </a:endParaRPr>
          </a:p>
        </p:txBody>
      </p:sp>
    </p:spTree>
  </p:cSld>
  <p:clrMapOvr>
    <a:masterClrMapping/>
  </p:clrMapOvr>
  <p:transition>
    <p:wipe dir="d"/>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33400"/>
            <a:ext cx="8229600" cy="1066800"/>
          </a:xfrm>
        </p:spPr>
        <p:txBody>
          <a:bodyPr>
            <a:normAutofit/>
          </a:bodyPr>
          <a:lstStyle/>
          <a:p>
            <a:pPr lvl="0"/>
            <a:r>
              <a:rPr lang="en-US" sz="2800" b="1" dirty="0" smtClean="0"/>
              <a:t>First Level DFD For Admin side (Process 6).</a:t>
            </a:r>
            <a:r>
              <a:rPr lang="en-US" sz="2800" dirty="0" smtClean="0"/>
              <a:t/>
            </a:r>
            <a:br>
              <a:rPr lang="en-US" sz="2800" dirty="0" smtClean="0"/>
            </a:br>
            <a:endParaRPr lang="en-US" sz="2500" dirty="0"/>
          </a:p>
        </p:txBody>
      </p:sp>
      <p:pic>
        <p:nvPicPr>
          <p:cNvPr id="6" name="Content Placeholder 5" descr="393.PNG"/>
          <p:cNvPicPr>
            <a:picLocks noGrp="1" noChangeAspect="1"/>
          </p:cNvPicPr>
          <p:nvPr>
            <p:ph idx="1"/>
          </p:nvPr>
        </p:nvPicPr>
        <p:blipFill>
          <a:blip r:embed="rId2"/>
          <a:stretch>
            <a:fillRect/>
          </a:stretch>
        </p:blipFill>
        <p:spPr>
          <a:xfrm>
            <a:off x="-228600" y="1066800"/>
            <a:ext cx="9372600" cy="5791200"/>
          </a:xfrm>
        </p:spPr>
      </p:pic>
      <p:pic>
        <p:nvPicPr>
          <p:cNvPr id="5" name="Picture 4" descr="images-removebg-preview.png">
            <a:hlinkClick r:id="rId3" action="ppaction://hlinksldjump"/>
          </p:cNvPr>
          <p:cNvPicPr>
            <a:picLocks noChangeAspect="1"/>
          </p:cNvPicPr>
          <p:nvPr/>
        </p:nvPicPr>
        <p:blipFill>
          <a:blip r:embed="rId4" cstate="print"/>
          <a:stretch>
            <a:fillRect/>
          </a:stretch>
        </p:blipFill>
        <p:spPr>
          <a:xfrm>
            <a:off x="7696200" y="5695950"/>
            <a:ext cx="1162050" cy="1162050"/>
          </a:xfrm>
          <a:prstGeom prst="rect">
            <a:avLst/>
          </a:prstGeom>
        </p:spPr>
      </p:pic>
      <p:sp>
        <p:nvSpPr>
          <p:cNvPr id="7" name="Rectangle 6"/>
          <p:cNvSpPr/>
          <p:nvPr/>
        </p:nvSpPr>
        <p:spPr>
          <a:xfrm>
            <a:off x="7315200" y="1524000"/>
            <a:ext cx="1600200" cy="304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latin typeface="Arial" pitchFamily="34" charset="0"/>
                <a:cs typeface="Arial" pitchFamily="34" charset="0"/>
              </a:rPr>
              <a:t>APPOINT_TBL</a:t>
            </a:r>
            <a:endParaRPr lang="en-US" sz="1200" dirty="0">
              <a:solidFill>
                <a:schemeClr val="tx1"/>
              </a:solidFill>
              <a:latin typeface="Arial" pitchFamily="34" charset="0"/>
              <a:cs typeface="Arial" pitchFamily="34" charset="0"/>
            </a:endParaRPr>
          </a:p>
        </p:txBody>
      </p:sp>
    </p:spTree>
  </p:cSld>
  <p:clrMapOvr>
    <a:masterClrMapping/>
  </p:clrMapOvr>
  <p:transition>
    <p:wipe dir="d"/>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33400"/>
            <a:ext cx="8229600" cy="1066800"/>
          </a:xfrm>
        </p:spPr>
        <p:txBody>
          <a:bodyPr>
            <a:normAutofit/>
          </a:bodyPr>
          <a:lstStyle/>
          <a:p>
            <a:pPr lvl="0"/>
            <a:r>
              <a:rPr lang="en-US" sz="2500" b="1" dirty="0" smtClean="0"/>
              <a:t>First Level DFD For Admin side (Process 7).</a:t>
            </a:r>
            <a:r>
              <a:rPr lang="en-US" sz="2500" dirty="0" smtClean="0"/>
              <a:t/>
            </a:r>
            <a:br>
              <a:rPr lang="en-US" sz="2500" dirty="0" smtClean="0"/>
            </a:br>
            <a:endParaRPr lang="en-US" sz="2500" dirty="0"/>
          </a:p>
        </p:txBody>
      </p:sp>
      <p:pic>
        <p:nvPicPr>
          <p:cNvPr id="4" name="Content Placeholder 3" descr="321.PNG"/>
          <p:cNvPicPr>
            <a:picLocks noGrp="1" noChangeAspect="1"/>
          </p:cNvPicPr>
          <p:nvPr>
            <p:ph idx="1"/>
          </p:nvPr>
        </p:nvPicPr>
        <p:blipFill>
          <a:blip r:embed="rId2"/>
          <a:stretch>
            <a:fillRect/>
          </a:stretch>
        </p:blipFill>
        <p:spPr>
          <a:xfrm>
            <a:off x="-76200" y="1143000"/>
            <a:ext cx="9212239" cy="5715000"/>
          </a:xfrm>
        </p:spPr>
      </p:pic>
      <p:pic>
        <p:nvPicPr>
          <p:cNvPr id="6" name="Picture 5" descr="images-removebg-preview.png">
            <a:hlinkClick r:id="rId3" action="ppaction://hlinksldjump"/>
          </p:cNvPr>
          <p:cNvPicPr>
            <a:picLocks noChangeAspect="1"/>
          </p:cNvPicPr>
          <p:nvPr/>
        </p:nvPicPr>
        <p:blipFill>
          <a:blip r:embed="rId4" cstate="print"/>
          <a:stretch>
            <a:fillRect/>
          </a:stretch>
        </p:blipFill>
        <p:spPr>
          <a:xfrm>
            <a:off x="7696200" y="5695950"/>
            <a:ext cx="1162050" cy="1162050"/>
          </a:xfrm>
          <a:prstGeom prst="rect">
            <a:avLst/>
          </a:prstGeom>
        </p:spPr>
      </p:pic>
      <p:sp>
        <p:nvSpPr>
          <p:cNvPr id="5" name="Rectangle 4"/>
          <p:cNvSpPr/>
          <p:nvPr/>
        </p:nvSpPr>
        <p:spPr>
          <a:xfrm>
            <a:off x="7391400" y="1828800"/>
            <a:ext cx="1600200" cy="304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latin typeface="Arial" pitchFamily="34" charset="0"/>
                <a:cs typeface="Arial" pitchFamily="34" charset="0"/>
              </a:rPr>
              <a:t>APPOINT_TBL</a:t>
            </a:r>
            <a:endParaRPr lang="en-US" sz="1200" dirty="0">
              <a:solidFill>
                <a:schemeClr val="tx1"/>
              </a:solidFill>
              <a:latin typeface="Arial" pitchFamily="34" charset="0"/>
              <a:cs typeface="Arial" pitchFamily="34" charset="0"/>
            </a:endParaRPr>
          </a:p>
        </p:txBody>
      </p:sp>
    </p:spTree>
  </p:cSld>
  <p:clrMapOvr>
    <a:masterClrMapping/>
  </p:clrMapOvr>
  <p:transition>
    <p:wipe dir="d"/>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9600" cy="914400"/>
          </a:xfrm>
        </p:spPr>
        <p:txBody>
          <a:bodyPr>
            <a:noAutofit/>
          </a:bodyPr>
          <a:lstStyle/>
          <a:p>
            <a:r>
              <a:rPr lang="en-IN" sz="2500" b="1" dirty="0" smtClean="0"/>
              <a:t> </a:t>
            </a:r>
            <a:r>
              <a:rPr lang="en-US" sz="2500" dirty="0" smtClean="0"/>
              <a:t/>
            </a:r>
            <a:br>
              <a:rPr lang="en-US" sz="2500" dirty="0" smtClean="0"/>
            </a:br>
            <a:r>
              <a:rPr lang="en-IN" sz="2500" b="1" dirty="0" smtClean="0"/>
              <a:t>Zero Level DFD For Patient Side.</a:t>
            </a:r>
            <a:r>
              <a:rPr lang="en-US" sz="2500" dirty="0" smtClean="0"/>
              <a:t/>
            </a:r>
            <a:br>
              <a:rPr lang="en-US" sz="2500" dirty="0" smtClean="0"/>
            </a:br>
            <a:endParaRPr lang="en-US" sz="2500" dirty="0"/>
          </a:p>
        </p:txBody>
      </p:sp>
      <p:pic>
        <p:nvPicPr>
          <p:cNvPr id="4" name="Content Placeholder 3" descr="333.PNG"/>
          <p:cNvPicPr>
            <a:picLocks noGrp="1" noChangeAspect="1"/>
          </p:cNvPicPr>
          <p:nvPr>
            <p:ph idx="1"/>
          </p:nvPr>
        </p:nvPicPr>
        <p:blipFill>
          <a:blip r:embed="rId2"/>
          <a:stretch>
            <a:fillRect/>
          </a:stretch>
        </p:blipFill>
        <p:spPr>
          <a:xfrm>
            <a:off x="1219200" y="1021054"/>
            <a:ext cx="6477000" cy="5836946"/>
          </a:xfrm>
        </p:spPr>
      </p:pic>
      <p:pic>
        <p:nvPicPr>
          <p:cNvPr id="6" name="Picture 5" descr="images-removebg-preview.png">
            <a:hlinkClick r:id="rId3" action="ppaction://hlinksldjump"/>
          </p:cNvPr>
          <p:cNvPicPr>
            <a:picLocks noChangeAspect="1"/>
          </p:cNvPicPr>
          <p:nvPr/>
        </p:nvPicPr>
        <p:blipFill>
          <a:blip r:embed="rId4" cstate="print"/>
          <a:stretch>
            <a:fillRect/>
          </a:stretch>
        </p:blipFill>
        <p:spPr>
          <a:xfrm>
            <a:off x="7696200" y="5695950"/>
            <a:ext cx="1162050" cy="1162050"/>
          </a:xfrm>
          <a:prstGeom prst="rect">
            <a:avLst/>
          </a:prstGeom>
        </p:spPr>
      </p:pic>
      <p:sp>
        <p:nvSpPr>
          <p:cNvPr id="5" name="Rectangle 4"/>
          <p:cNvSpPr/>
          <p:nvPr/>
        </p:nvSpPr>
        <p:spPr>
          <a:xfrm>
            <a:off x="6400800" y="5486400"/>
            <a:ext cx="1219200" cy="76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smtClean="0">
                <a:solidFill>
                  <a:schemeClr val="tx1"/>
                </a:solidFill>
                <a:latin typeface="Arial" pitchFamily="34" charset="0"/>
                <a:cs typeface="Arial" pitchFamily="34" charset="0"/>
              </a:rPr>
              <a:t>APPOINT_TBL</a:t>
            </a:r>
            <a:endParaRPr lang="en-US" sz="900" dirty="0">
              <a:solidFill>
                <a:schemeClr val="tx1"/>
              </a:solidFill>
              <a:latin typeface="Arial" pitchFamily="34" charset="0"/>
              <a:cs typeface="Arial" pitchFamily="34" charset="0"/>
            </a:endParaRPr>
          </a:p>
        </p:txBody>
      </p:sp>
      <p:sp>
        <p:nvSpPr>
          <p:cNvPr id="7" name="Rectangle 6"/>
          <p:cNvSpPr/>
          <p:nvPr/>
        </p:nvSpPr>
        <p:spPr>
          <a:xfrm>
            <a:off x="6400800" y="4724400"/>
            <a:ext cx="1219200" cy="152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smtClean="0">
                <a:solidFill>
                  <a:schemeClr val="tx1"/>
                </a:solidFill>
                <a:latin typeface="Arial" pitchFamily="34" charset="0"/>
                <a:cs typeface="Arial" pitchFamily="34" charset="0"/>
              </a:rPr>
              <a:t>DENTIST_TBL</a:t>
            </a:r>
            <a:endParaRPr lang="en-US" sz="900" dirty="0">
              <a:solidFill>
                <a:schemeClr val="tx1"/>
              </a:solidFill>
              <a:latin typeface="Arial" pitchFamily="34" charset="0"/>
              <a:cs typeface="Arial" pitchFamily="34" charset="0"/>
            </a:endParaRPr>
          </a:p>
        </p:txBody>
      </p:sp>
      <p:sp>
        <p:nvSpPr>
          <p:cNvPr id="8" name="Rectangle 7"/>
          <p:cNvSpPr/>
          <p:nvPr/>
        </p:nvSpPr>
        <p:spPr>
          <a:xfrm>
            <a:off x="6400800" y="1371600"/>
            <a:ext cx="1219200" cy="152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smtClean="0">
                <a:solidFill>
                  <a:schemeClr val="tx1"/>
                </a:solidFill>
                <a:latin typeface="Arial" pitchFamily="34" charset="0"/>
                <a:cs typeface="Arial" pitchFamily="34" charset="0"/>
              </a:rPr>
              <a:t>DENTIST_TBL</a:t>
            </a:r>
            <a:endParaRPr lang="en-US" sz="900" dirty="0">
              <a:solidFill>
                <a:schemeClr val="tx1"/>
              </a:solidFill>
              <a:latin typeface="Arial" pitchFamily="34" charset="0"/>
              <a:cs typeface="Arial" pitchFamily="34" charset="0"/>
            </a:endParaRPr>
          </a:p>
        </p:txBody>
      </p:sp>
    </p:spTree>
  </p:cSld>
  <p:clrMapOvr>
    <a:masterClrMapping/>
  </p:clrMapOvr>
  <p:transition>
    <p:wipe dir="d"/>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9600" cy="914400"/>
          </a:xfrm>
        </p:spPr>
        <p:txBody>
          <a:bodyPr>
            <a:noAutofit/>
          </a:bodyPr>
          <a:lstStyle/>
          <a:p>
            <a:pPr lvl="0"/>
            <a:r>
              <a:rPr lang="en-US" sz="2800" b="1" dirty="0" smtClean="0"/>
              <a:t>First Level DFD For Patient side (Process 1).</a:t>
            </a:r>
            <a:endParaRPr lang="en-US" sz="2800" dirty="0"/>
          </a:p>
        </p:txBody>
      </p:sp>
      <p:pic>
        <p:nvPicPr>
          <p:cNvPr id="4" name="Content Placeholder 3" descr="343.PNG"/>
          <p:cNvPicPr>
            <a:picLocks noGrp="1" noChangeAspect="1"/>
          </p:cNvPicPr>
          <p:nvPr>
            <p:ph idx="1"/>
          </p:nvPr>
        </p:nvPicPr>
        <p:blipFill>
          <a:blip r:embed="rId2"/>
          <a:stretch>
            <a:fillRect/>
          </a:stretch>
        </p:blipFill>
        <p:spPr>
          <a:xfrm>
            <a:off x="-76200" y="1676400"/>
            <a:ext cx="9296399" cy="4194951"/>
          </a:xfrm>
        </p:spPr>
      </p:pic>
      <p:pic>
        <p:nvPicPr>
          <p:cNvPr id="6" name="Picture 5" descr="images-removebg-preview.png">
            <a:hlinkClick r:id="rId3" action="ppaction://hlinksldjump"/>
          </p:cNvPr>
          <p:cNvPicPr>
            <a:picLocks noChangeAspect="1"/>
          </p:cNvPicPr>
          <p:nvPr/>
        </p:nvPicPr>
        <p:blipFill>
          <a:blip r:embed="rId4" cstate="print"/>
          <a:stretch>
            <a:fillRect/>
          </a:stretch>
        </p:blipFill>
        <p:spPr>
          <a:xfrm>
            <a:off x="7696200" y="5695950"/>
            <a:ext cx="1162050" cy="1162050"/>
          </a:xfrm>
          <a:prstGeom prst="rect">
            <a:avLst/>
          </a:prstGeom>
        </p:spPr>
      </p:pic>
      <p:sp>
        <p:nvSpPr>
          <p:cNvPr id="5" name="Rectangle 4"/>
          <p:cNvSpPr/>
          <p:nvPr/>
        </p:nvSpPr>
        <p:spPr>
          <a:xfrm>
            <a:off x="7467600" y="2514600"/>
            <a:ext cx="1447800" cy="381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latin typeface="Arial" pitchFamily="34" charset="0"/>
                <a:cs typeface="Arial" pitchFamily="34" charset="0"/>
              </a:rPr>
              <a:t>DENTIST_TBL</a:t>
            </a:r>
            <a:endParaRPr lang="en-US" sz="1200" dirty="0">
              <a:solidFill>
                <a:schemeClr val="tx1"/>
              </a:solidFill>
              <a:latin typeface="Arial" pitchFamily="34" charset="0"/>
              <a:cs typeface="Arial" pitchFamily="34" charset="0"/>
            </a:endParaRPr>
          </a:p>
        </p:txBody>
      </p:sp>
    </p:spTree>
  </p:cSld>
  <p:clrMapOvr>
    <a:masterClrMapping/>
  </p:clrMapOvr>
  <p:transition>
    <p:wipe dir="d"/>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9600" cy="914400"/>
          </a:xfrm>
        </p:spPr>
        <p:txBody>
          <a:bodyPr>
            <a:noAutofit/>
          </a:bodyPr>
          <a:lstStyle/>
          <a:p>
            <a:pPr lvl="0"/>
            <a:r>
              <a:rPr lang="en-US" sz="2500" b="1" dirty="0" smtClean="0"/>
              <a:t>First Level DFD For Patient side (Process 4).</a:t>
            </a:r>
            <a:endParaRPr lang="en-US" sz="2500" dirty="0"/>
          </a:p>
        </p:txBody>
      </p:sp>
      <p:pic>
        <p:nvPicPr>
          <p:cNvPr id="4" name="Content Placeholder 3" descr="353.PNG"/>
          <p:cNvPicPr>
            <a:picLocks noGrp="1" noChangeAspect="1"/>
          </p:cNvPicPr>
          <p:nvPr>
            <p:ph idx="1"/>
          </p:nvPr>
        </p:nvPicPr>
        <p:blipFill>
          <a:blip r:embed="rId2"/>
          <a:stretch>
            <a:fillRect/>
          </a:stretch>
        </p:blipFill>
        <p:spPr>
          <a:xfrm>
            <a:off x="0" y="1371600"/>
            <a:ext cx="9080993" cy="5181600"/>
          </a:xfrm>
        </p:spPr>
      </p:pic>
      <p:pic>
        <p:nvPicPr>
          <p:cNvPr id="6" name="Picture 5" descr="images-removebg-preview.png">
            <a:hlinkClick r:id="rId3" action="ppaction://hlinksldjump"/>
          </p:cNvPr>
          <p:cNvPicPr>
            <a:picLocks noChangeAspect="1"/>
          </p:cNvPicPr>
          <p:nvPr/>
        </p:nvPicPr>
        <p:blipFill>
          <a:blip r:embed="rId4" cstate="print"/>
          <a:stretch>
            <a:fillRect/>
          </a:stretch>
        </p:blipFill>
        <p:spPr>
          <a:xfrm>
            <a:off x="7696200" y="5695950"/>
            <a:ext cx="1162050" cy="1162050"/>
          </a:xfrm>
          <a:prstGeom prst="rect">
            <a:avLst/>
          </a:prstGeom>
        </p:spPr>
      </p:pic>
    </p:spTree>
  </p:cSld>
  <p:clrMapOvr>
    <a:masterClrMapping/>
  </p:clrMapOvr>
  <p:transition>
    <p:wipe dir="d"/>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9600" cy="914400"/>
          </a:xfrm>
        </p:spPr>
        <p:txBody>
          <a:bodyPr>
            <a:noAutofit/>
          </a:bodyPr>
          <a:lstStyle/>
          <a:p>
            <a:pPr lvl="0"/>
            <a:r>
              <a:rPr lang="en-US" sz="2500" b="1" dirty="0" smtClean="0"/>
              <a:t>First Level DFD For Patient side (Process 5).</a:t>
            </a:r>
            <a:endParaRPr lang="en-US" sz="2500" dirty="0"/>
          </a:p>
        </p:txBody>
      </p:sp>
      <p:pic>
        <p:nvPicPr>
          <p:cNvPr id="4" name="Content Placeholder 3" descr="363.PNG"/>
          <p:cNvPicPr>
            <a:picLocks noGrp="1" noChangeAspect="1"/>
          </p:cNvPicPr>
          <p:nvPr>
            <p:ph idx="1"/>
          </p:nvPr>
        </p:nvPicPr>
        <p:blipFill>
          <a:blip r:embed="rId2"/>
          <a:stretch>
            <a:fillRect/>
          </a:stretch>
        </p:blipFill>
        <p:spPr>
          <a:xfrm>
            <a:off x="76200" y="1271798"/>
            <a:ext cx="8991600" cy="5052802"/>
          </a:xfrm>
        </p:spPr>
      </p:pic>
      <p:pic>
        <p:nvPicPr>
          <p:cNvPr id="6" name="Picture 5" descr="images-removebg-preview.png">
            <a:hlinkClick r:id="rId3" action="ppaction://hlinksldjump"/>
          </p:cNvPr>
          <p:cNvPicPr>
            <a:picLocks noChangeAspect="1"/>
          </p:cNvPicPr>
          <p:nvPr/>
        </p:nvPicPr>
        <p:blipFill>
          <a:blip r:embed="rId4" cstate="print"/>
          <a:stretch>
            <a:fillRect/>
          </a:stretch>
        </p:blipFill>
        <p:spPr>
          <a:xfrm>
            <a:off x="7696200" y="5695950"/>
            <a:ext cx="1162050" cy="1162050"/>
          </a:xfrm>
          <a:prstGeom prst="rect">
            <a:avLst/>
          </a:prstGeom>
        </p:spPr>
      </p:pic>
      <p:pic>
        <p:nvPicPr>
          <p:cNvPr id="5" name="Content Placeholder 5" descr="555.PNG"/>
          <p:cNvPicPr>
            <a:picLocks noChangeAspect="1"/>
          </p:cNvPicPr>
          <p:nvPr/>
        </p:nvPicPr>
        <p:blipFill>
          <a:blip r:embed="rId5"/>
          <a:stretch>
            <a:fillRect/>
          </a:stretch>
        </p:blipFill>
        <p:spPr>
          <a:xfrm>
            <a:off x="0" y="1114479"/>
            <a:ext cx="8991599" cy="5667321"/>
          </a:xfrm>
          <a:prstGeom prst="rect">
            <a:avLst/>
          </a:prstGeom>
        </p:spPr>
      </p:pic>
      <p:sp useBgFill="1">
        <p:nvSpPr>
          <p:cNvPr id="7" name="Rectangle 6"/>
          <p:cNvSpPr/>
          <p:nvPr/>
        </p:nvSpPr>
        <p:spPr>
          <a:xfrm>
            <a:off x="7239000" y="1600200"/>
            <a:ext cx="1676400" cy="304800"/>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DENTIST_TBL</a:t>
            </a:r>
            <a:endParaRPr lang="en-US" sz="1200" dirty="0">
              <a:solidFill>
                <a:schemeClr val="tx1"/>
              </a:solidFill>
            </a:endParaRPr>
          </a:p>
        </p:txBody>
      </p:sp>
      <p:pic>
        <p:nvPicPr>
          <p:cNvPr id="8" name="Picture 7" descr="images-removebg-preview.png">
            <a:hlinkClick r:id="rId3" action="ppaction://hlinksldjump"/>
          </p:cNvPr>
          <p:cNvPicPr>
            <a:picLocks noChangeAspect="1"/>
          </p:cNvPicPr>
          <p:nvPr/>
        </p:nvPicPr>
        <p:blipFill>
          <a:blip r:embed="rId4" cstate="print"/>
          <a:stretch>
            <a:fillRect/>
          </a:stretch>
        </p:blipFill>
        <p:spPr>
          <a:xfrm>
            <a:off x="7848600" y="5848350"/>
            <a:ext cx="1162050" cy="1162050"/>
          </a:xfrm>
          <a:prstGeom prst="rect">
            <a:avLst/>
          </a:prstGeom>
        </p:spPr>
      </p:pic>
    </p:spTree>
  </p:cSld>
  <p:clrMapOvr>
    <a:masterClrMapping/>
  </p:clrMapOvr>
  <p:transition>
    <p:wipe dir="d"/>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9600" cy="914400"/>
          </a:xfrm>
        </p:spPr>
        <p:txBody>
          <a:bodyPr>
            <a:noAutofit/>
          </a:bodyPr>
          <a:lstStyle/>
          <a:p>
            <a:pPr lvl="0"/>
            <a:r>
              <a:rPr lang="en-US" sz="2500" b="1" dirty="0" smtClean="0"/>
              <a:t>First Level DFD For Patient side (Process 6).</a:t>
            </a:r>
            <a:endParaRPr lang="en-US" sz="2500" dirty="0"/>
          </a:p>
        </p:txBody>
      </p:sp>
      <p:pic>
        <p:nvPicPr>
          <p:cNvPr id="6" name="Content Placeholder 5" descr="555.PNG"/>
          <p:cNvPicPr>
            <a:picLocks noGrp="1" noChangeAspect="1"/>
          </p:cNvPicPr>
          <p:nvPr>
            <p:ph idx="1"/>
          </p:nvPr>
        </p:nvPicPr>
        <p:blipFill>
          <a:blip r:embed="rId2"/>
          <a:stretch>
            <a:fillRect/>
          </a:stretch>
        </p:blipFill>
        <p:spPr>
          <a:xfrm>
            <a:off x="0" y="1114479"/>
            <a:ext cx="8991599" cy="5667321"/>
          </a:xfrm>
        </p:spPr>
      </p:pic>
      <p:pic>
        <p:nvPicPr>
          <p:cNvPr id="5" name="Picture 4" descr="images-removebg-preview.png">
            <a:hlinkClick r:id="rId3" action="ppaction://hlinksldjump"/>
          </p:cNvPr>
          <p:cNvPicPr>
            <a:picLocks noChangeAspect="1"/>
          </p:cNvPicPr>
          <p:nvPr/>
        </p:nvPicPr>
        <p:blipFill>
          <a:blip r:embed="rId4" cstate="print"/>
          <a:stretch>
            <a:fillRect/>
          </a:stretch>
        </p:blipFill>
        <p:spPr>
          <a:xfrm>
            <a:off x="7696200" y="5695950"/>
            <a:ext cx="1162050" cy="1162050"/>
          </a:xfrm>
          <a:prstGeom prst="rect">
            <a:avLst/>
          </a:prstGeom>
        </p:spPr>
      </p:pic>
      <p:sp useBgFill="1">
        <p:nvSpPr>
          <p:cNvPr id="7" name="Rectangle 6"/>
          <p:cNvSpPr/>
          <p:nvPr/>
        </p:nvSpPr>
        <p:spPr>
          <a:xfrm>
            <a:off x="7239000" y="1600200"/>
            <a:ext cx="1676400" cy="228600"/>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chemeClr val="tx1"/>
                </a:solidFill>
              </a:rPr>
              <a:t>APPOINT_TBL</a:t>
            </a:r>
            <a:endParaRPr lang="en-US" sz="1100" dirty="0">
              <a:solidFill>
                <a:schemeClr val="tx1"/>
              </a:solidFill>
            </a:endParaRPr>
          </a:p>
        </p:txBody>
      </p:sp>
    </p:spTree>
  </p:cSld>
  <p:clrMapOvr>
    <a:masterClrMapping/>
  </p:clrMapOvr>
  <p:transition>
    <p:wipe dir="d"/>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9600" cy="762000"/>
          </a:xfrm>
        </p:spPr>
        <p:txBody>
          <a:bodyPr/>
          <a:lstStyle/>
          <a:p>
            <a:r>
              <a:rPr lang="en-US" dirty="0" smtClean="0"/>
              <a:t>Index </a:t>
            </a:r>
            <a:endParaRPr lang="en-US" dirty="0"/>
          </a:p>
        </p:txBody>
      </p:sp>
      <p:graphicFrame>
        <p:nvGraphicFramePr>
          <p:cNvPr id="5" name="Content Placeholder 4"/>
          <p:cNvGraphicFramePr>
            <a:graphicFrameLocks noGrp="1"/>
          </p:cNvGraphicFramePr>
          <p:nvPr>
            <p:ph idx="1"/>
          </p:nvPr>
        </p:nvGraphicFramePr>
        <p:xfrm>
          <a:off x="457200" y="1223518"/>
          <a:ext cx="8229600" cy="5177277"/>
        </p:xfrm>
        <a:graphic>
          <a:graphicData uri="http://schemas.openxmlformats.org/drawingml/2006/table">
            <a:tbl>
              <a:tblPr firstRow="1" bandRow="1">
                <a:tableStyleId>{5C22544A-7EE6-4342-B048-85BDC9FD1C3A}</a:tableStyleId>
              </a:tblPr>
              <a:tblGrid>
                <a:gridCol w="2209800"/>
                <a:gridCol w="6019800"/>
              </a:tblGrid>
              <a:tr h="352783">
                <a:tc>
                  <a:txBody>
                    <a:bodyPr/>
                    <a:lstStyle/>
                    <a:p>
                      <a:pPr marL="0" marR="0" algn="ctr">
                        <a:lnSpc>
                          <a:spcPct val="115000"/>
                        </a:lnSpc>
                        <a:spcBef>
                          <a:spcPts val="480"/>
                        </a:spcBef>
                        <a:spcAft>
                          <a:spcPts val="480"/>
                        </a:spcAft>
                      </a:pPr>
                      <a:r>
                        <a:rPr lang="en-US" sz="1800" b="1" dirty="0" smtClean="0">
                          <a:latin typeface="Arial" pitchFamily="34" charset="0"/>
                          <a:ea typeface="Times New Roman"/>
                          <a:cs typeface="Arial" pitchFamily="34" charset="0"/>
                        </a:rPr>
                        <a:t>Sr.</a:t>
                      </a:r>
                      <a:r>
                        <a:rPr lang="en-US" sz="1800" b="1" baseline="0" dirty="0" smtClean="0">
                          <a:latin typeface="Arial" pitchFamily="34" charset="0"/>
                          <a:ea typeface="Times New Roman"/>
                          <a:cs typeface="Arial" pitchFamily="34" charset="0"/>
                        </a:rPr>
                        <a:t> </a:t>
                      </a:r>
                      <a:r>
                        <a:rPr lang="en-US" sz="1800" b="1" dirty="0" smtClean="0">
                          <a:latin typeface="Arial" pitchFamily="34" charset="0"/>
                          <a:ea typeface="Times New Roman"/>
                          <a:cs typeface="Arial" pitchFamily="34" charset="0"/>
                        </a:rPr>
                        <a:t>No</a:t>
                      </a:r>
                      <a:endParaRPr lang="en-US" sz="1800" dirty="0">
                        <a:latin typeface="Arial" pitchFamily="34" charset="0"/>
                        <a:ea typeface="Times New Roman"/>
                        <a:cs typeface="Arial"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15000"/>
                        </a:lnSpc>
                        <a:spcBef>
                          <a:spcPts val="480"/>
                        </a:spcBef>
                        <a:spcAft>
                          <a:spcPts val="480"/>
                        </a:spcAft>
                      </a:pPr>
                      <a:r>
                        <a:rPr lang="en-US" sz="1800" b="1" dirty="0">
                          <a:latin typeface="Arial" pitchFamily="34" charset="0"/>
                          <a:ea typeface="Times New Roman"/>
                          <a:cs typeface="Arial" pitchFamily="34" charset="0"/>
                        </a:rPr>
                        <a:t>Description of Topic</a:t>
                      </a:r>
                      <a:endParaRPr lang="en-US" sz="1800" dirty="0">
                        <a:latin typeface="Arial" pitchFamily="34" charset="0"/>
                        <a:ea typeface="Times New Roman"/>
                        <a:cs typeface="Arial"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52783">
                <a:tc>
                  <a:txBody>
                    <a:bodyPr/>
                    <a:lstStyle/>
                    <a:p>
                      <a:pPr marL="0" marR="0" algn="ctr">
                        <a:lnSpc>
                          <a:spcPct val="115000"/>
                        </a:lnSpc>
                        <a:spcBef>
                          <a:spcPts val="480"/>
                        </a:spcBef>
                        <a:spcAft>
                          <a:spcPts val="480"/>
                        </a:spcAft>
                      </a:pPr>
                      <a:r>
                        <a:rPr lang="en-US" sz="1800" dirty="0">
                          <a:latin typeface="Arial"/>
                          <a:ea typeface="Times New Roman"/>
                          <a:cs typeface="Shruti"/>
                        </a:rPr>
                        <a:t>1</a:t>
                      </a:r>
                      <a:endParaRPr lang="en-US" sz="1800" dirty="0">
                        <a:latin typeface="Times New Roman"/>
                        <a:ea typeface="Times New Roman"/>
                        <a:cs typeface="Shruti"/>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l">
                        <a:lnSpc>
                          <a:spcPct val="115000"/>
                        </a:lnSpc>
                        <a:spcBef>
                          <a:spcPts val="480"/>
                        </a:spcBef>
                        <a:spcAft>
                          <a:spcPts val="480"/>
                        </a:spcAft>
                      </a:pPr>
                      <a:r>
                        <a:rPr kumimoji="0" lang="en-US" sz="1800" kern="1200" dirty="0" smtClean="0">
                          <a:solidFill>
                            <a:schemeClr val="dk1"/>
                          </a:solidFill>
                          <a:latin typeface="Arial" pitchFamily="34" charset="0"/>
                          <a:ea typeface="+mn-ea"/>
                          <a:cs typeface="Arial" pitchFamily="34" charset="0"/>
                          <a:hlinkClick r:id="rId2" action="ppaction://hlinksldjump"/>
                        </a:rPr>
                        <a:t>Acknowledgement </a:t>
                      </a:r>
                      <a:endParaRPr lang="en-US" sz="1800" dirty="0">
                        <a:latin typeface="Arial" pitchFamily="34" charset="0"/>
                        <a:ea typeface="Times New Roman"/>
                        <a:cs typeface="Arial"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52783">
                <a:tc>
                  <a:txBody>
                    <a:bodyPr/>
                    <a:lstStyle/>
                    <a:p>
                      <a:pPr marL="0" marR="0" algn="ctr">
                        <a:lnSpc>
                          <a:spcPct val="115000"/>
                        </a:lnSpc>
                        <a:spcBef>
                          <a:spcPts val="480"/>
                        </a:spcBef>
                        <a:spcAft>
                          <a:spcPts val="480"/>
                        </a:spcAft>
                      </a:pPr>
                      <a:r>
                        <a:rPr lang="en-US" sz="1800" dirty="0">
                          <a:latin typeface="Arial"/>
                          <a:ea typeface="Times New Roman"/>
                          <a:cs typeface="Shruti"/>
                        </a:rPr>
                        <a:t>2</a:t>
                      </a:r>
                      <a:endParaRPr lang="en-US" sz="1800" dirty="0">
                        <a:latin typeface="Times New Roman"/>
                        <a:ea typeface="Times New Roman"/>
                        <a:cs typeface="Shruti"/>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l">
                        <a:lnSpc>
                          <a:spcPct val="115000"/>
                        </a:lnSpc>
                        <a:spcBef>
                          <a:spcPts val="480"/>
                        </a:spcBef>
                        <a:spcAft>
                          <a:spcPts val="480"/>
                        </a:spcAft>
                      </a:pPr>
                      <a:r>
                        <a:rPr lang="en-US" sz="1800" dirty="0">
                          <a:latin typeface="Arial" pitchFamily="34" charset="0"/>
                          <a:ea typeface="Times New Roman"/>
                          <a:cs typeface="Arial" pitchFamily="34" charset="0"/>
                          <a:hlinkClick r:id="rId3" action="ppaction://hlinksldjump"/>
                        </a:rPr>
                        <a:t>Introduction To The Project</a:t>
                      </a:r>
                      <a:endParaRPr lang="en-US" sz="1800" dirty="0">
                        <a:latin typeface="Arial" pitchFamily="34" charset="0"/>
                        <a:ea typeface="Times New Roman"/>
                        <a:cs typeface="Arial"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52783">
                <a:tc>
                  <a:txBody>
                    <a:bodyPr/>
                    <a:lstStyle/>
                    <a:p>
                      <a:pPr marL="0" marR="0" algn="ctr">
                        <a:lnSpc>
                          <a:spcPct val="115000"/>
                        </a:lnSpc>
                        <a:spcBef>
                          <a:spcPts val="480"/>
                        </a:spcBef>
                        <a:spcAft>
                          <a:spcPts val="480"/>
                        </a:spcAft>
                      </a:pPr>
                      <a:r>
                        <a:rPr lang="en-US" sz="1800" dirty="0">
                          <a:latin typeface="Arial"/>
                          <a:ea typeface="Times New Roman"/>
                          <a:cs typeface="Shruti"/>
                        </a:rPr>
                        <a:t>3</a:t>
                      </a:r>
                      <a:endParaRPr lang="en-US" sz="1800" dirty="0">
                        <a:latin typeface="Times New Roman"/>
                        <a:ea typeface="Times New Roman"/>
                        <a:cs typeface="Shruti"/>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l">
                        <a:lnSpc>
                          <a:spcPct val="115000"/>
                        </a:lnSpc>
                        <a:spcBef>
                          <a:spcPts val="480"/>
                        </a:spcBef>
                        <a:spcAft>
                          <a:spcPts val="480"/>
                        </a:spcAft>
                      </a:pPr>
                      <a:r>
                        <a:rPr lang="en-US" sz="1800" dirty="0">
                          <a:latin typeface="Arial" pitchFamily="34" charset="0"/>
                          <a:ea typeface="Times New Roman"/>
                          <a:cs typeface="Arial" pitchFamily="34" charset="0"/>
                          <a:hlinkClick r:id="rId4" action="ppaction://hlinksldjump"/>
                        </a:rPr>
                        <a:t>Scope Of Work</a:t>
                      </a:r>
                      <a:endParaRPr lang="en-US" sz="1800" dirty="0">
                        <a:latin typeface="Arial" pitchFamily="34" charset="0"/>
                        <a:ea typeface="Times New Roman"/>
                        <a:cs typeface="Arial"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52783">
                <a:tc>
                  <a:txBody>
                    <a:bodyPr/>
                    <a:lstStyle/>
                    <a:p>
                      <a:pPr marL="0" marR="0" algn="ctr">
                        <a:lnSpc>
                          <a:spcPct val="115000"/>
                        </a:lnSpc>
                        <a:spcBef>
                          <a:spcPts val="480"/>
                        </a:spcBef>
                        <a:spcAft>
                          <a:spcPts val="480"/>
                        </a:spcAft>
                      </a:pPr>
                      <a:r>
                        <a:rPr lang="en-US" sz="1800" dirty="0">
                          <a:latin typeface="Arial"/>
                          <a:ea typeface="Times New Roman"/>
                          <a:cs typeface="Shruti"/>
                        </a:rPr>
                        <a:t>4</a:t>
                      </a:r>
                      <a:endParaRPr lang="en-US" sz="1800" dirty="0">
                        <a:latin typeface="Times New Roman"/>
                        <a:ea typeface="Times New Roman"/>
                        <a:cs typeface="Shruti"/>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l">
                        <a:lnSpc>
                          <a:spcPct val="115000"/>
                        </a:lnSpc>
                        <a:spcBef>
                          <a:spcPts val="480"/>
                        </a:spcBef>
                        <a:spcAft>
                          <a:spcPts val="480"/>
                        </a:spcAft>
                      </a:pPr>
                      <a:r>
                        <a:rPr lang="en-US" sz="1800" dirty="0">
                          <a:latin typeface="Arial" pitchFamily="34" charset="0"/>
                          <a:ea typeface="Times New Roman"/>
                          <a:cs typeface="Arial" pitchFamily="34" charset="0"/>
                          <a:hlinkClick r:id="rId5" action="ppaction://hlinksldjump"/>
                        </a:rPr>
                        <a:t>An Existing System </a:t>
                      </a:r>
                      <a:endParaRPr lang="en-US" sz="1800" dirty="0">
                        <a:latin typeface="Arial" pitchFamily="34" charset="0"/>
                        <a:ea typeface="Times New Roman"/>
                        <a:cs typeface="Arial"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52783">
                <a:tc>
                  <a:txBody>
                    <a:bodyPr/>
                    <a:lstStyle/>
                    <a:p>
                      <a:pPr marL="0" marR="0" algn="ctr">
                        <a:lnSpc>
                          <a:spcPct val="115000"/>
                        </a:lnSpc>
                        <a:spcBef>
                          <a:spcPts val="480"/>
                        </a:spcBef>
                        <a:spcAft>
                          <a:spcPts val="480"/>
                        </a:spcAft>
                      </a:pPr>
                      <a:r>
                        <a:rPr lang="en-US" sz="1800" dirty="0">
                          <a:latin typeface="Arial"/>
                          <a:ea typeface="Times New Roman"/>
                          <a:cs typeface="Shruti"/>
                        </a:rPr>
                        <a:t>5</a:t>
                      </a:r>
                      <a:endParaRPr lang="en-US" sz="1800" dirty="0">
                        <a:latin typeface="Times New Roman"/>
                        <a:ea typeface="Times New Roman"/>
                        <a:cs typeface="Shruti"/>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l">
                        <a:lnSpc>
                          <a:spcPct val="115000"/>
                        </a:lnSpc>
                        <a:spcBef>
                          <a:spcPts val="480"/>
                        </a:spcBef>
                        <a:spcAft>
                          <a:spcPts val="480"/>
                        </a:spcAft>
                      </a:pPr>
                      <a:r>
                        <a:rPr lang="en-US" sz="1800" dirty="0">
                          <a:latin typeface="Arial" pitchFamily="34" charset="0"/>
                          <a:ea typeface="Times New Roman"/>
                          <a:cs typeface="Arial" pitchFamily="34" charset="0"/>
                          <a:hlinkClick r:id="rId6" action="ppaction://hlinksldjump"/>
                        </a:rPr>
                        <a:t>Need of proposed System</a:t>
                      </a:r>
                      <a:endParaRPr lang="en-US" sz="1800" dirty="0">
                        <a:latin typeface="Arial" pitchFamily="34" charset="0"/>
                        <a:ea typeface="Times New Roman"/>
                        <a:cs typeface="Arial"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52783">
                <a:tc>
                  <a:txBody>
                    <a:bodyPr/>
                    <a:lstStyle/>
                    <a:p>
                      <a:pPr marL="0" marR="0" algn="ctr">
                        <a:lnSpc>
                          <a:spcPct val="115000"/>
                        </a:lnSpc>
                        <a:spcBef>
                          <a:spcPts val="480"/>
                        </a:spcBef>
                        <a:spcAft>
                          <a:spcPts val="480"/>
                        </a:spcAft>
                      </a:pPr>
                      <a:r>
                        <a:rPr lang="en-US" sz="1800" dirty="0">
                          <a:latin typeface="Arial"/>
                          <a:ea typeface="Times New Roman"/>
                          <a:cs typeface="Shruti"/>
                        </a:rPr>
                        <a:t>6</a:t>
                      </a:r>
                      <a:endParaRPr lang="en-US" sz="1800" dirty="0">
                        <a:latin typeface="Times New Roman"/>
                        <a:ea typeface="Times New Roman"/>
                        <a:cs typeface="Shruti"/>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l">
                        <a:lnSpc>
                          <a:spcPct val="115000"/>
                        </a:lnSpc>
                        <a:spcBef>
                          <a:spcPts val="480"/>
                        </a:spcBef>
                        <a:spcAft>
                          <a:spcPts val="480"/>
                        </a:spcAft>
                      </a:pPr>
                      <a:r>
                        <a:rPr lang="en-US" sz="1800" dirty="0">
                          <a:latin typeface="Arial" pitchFamily="34" charset="0"/>
                          <a:ea typeface="Times New Roman"/>
                          <a:cs typeface="Arial" pitchFamily="34" charset="0"/>
                          <a:hlinkClick r:id="rId7" action="ppaction://hlinksldjump"/>
                        </a:rPr>
                        <a:t>Feasibility Study </a:t>
                      </a:r>
                      <a:endParaRPr lang="en-US" sz="1800" dirty="0">
                        <a:latin typeface="Arial" pitchFamily="34" charset="0"/>
                        <a:ea typeface="Times New Roman"/>
                        <a:cs typeface="Arial"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52783">
                <a:tc>
                  <a:txBody>
                    <a:bodyPr/>
                    <a:lstStyle/>
                    <a:p>
                      <a:pPr marL="0" marR="0" algn="ctr">
                        <a:lnSpc>
                          <a:spcPct val="115000"/>
                        </a:lnSpc>
                        <a:spcBef>
                          <a:spcPts val="480"/>
                        </a:spcBef>
                        <a:spcAft>
                          <a:spcPts val="480"/>
                        </a:spcAft>
                      </a:pPr>
                      <a:r>
                        <a:rPr lang="en-US" sz="1800" dirty="0">
                          <a:latin typeface="Arial"/>
                          <a:ea typeface="Times New Roman"/>
                          <a:cs typeface="Shruti"/>
                        </a:rPr>
                        <a:t>7</a:t>
                      </a:r>
                      <a:endParaRPr lang="en-US" sz="1800" dirty="0">
                        <a:latin typeface="Times New Roman"/>
                        <a:ea typeface="Times New Roman"/>
                        <a:cs typeface="Shruti"/>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l">
                        <a:lnSpc>
                          <a:spcPct val="115000"/>
                        </a:lnSpc>
                        <a:spcBef>
                          <a:spcPts val="480"/>
                        </a:spcBef>
                        <a:spcAft>
                          <a:spcPts val="480"/>
                        </a:spcAft>
                      </a:pPr>
                      <a:r>
                        <a:rPr lang="en-US" sz="1800" dirty="0">
                          <a:latin typeface="Arial" pitchFamily="34" charset="0"/>
                          <a:ea typeface="Times New Roman"/>
                          <a:cs typeface="Arial" pitchFamily="34" charset="0"/>
                          <a:hlinkClick r:id="rId8" action="ppaction://hlinksldjump"/>
                        </a:rPr>
                        <a:t>System Features</a:t>
                      </a:r>
                      <a:endParaRPr lang="en-US" sz="1800" dirty="0">
                        <a:latin typeface="Arial" pitchFamily="34" charset="0"/>
                        <a:ea typeface="Times New Roman"/>
                        <a:cs typeface="Arial"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52783">
                <a:tc>
                  <a:txBody>
                    <a:bodyPr/>
                    <a:lstStyle/>
                    <a:p>
                      <a:pPr marL="0" marR="0" algn="ctr">
                        <a:lnSpc>
                          <a:spcPct val="115000"/>
                        </a:lnSpc>
                        <a:spcBef>
                          <a:spcPts val="480"/>
                        </a:spcBef>
                        <a:spcAft>
                          <a:spcPts val="480"/>
                        </a:spcAft>
                      </a:pPr>
                      <a:r>
                        <a:rPr lang="en-US" sz="1800" dirty="0">
                          <a:latin typeface="Arial"/>
                          <a:ea typeface="Times New Roman"/>
                          <a:cs typeface="Shruti"/>
                        </a:rPr>
                        <a:t>8</a:t>
                      </a:r>
                      <a:endParaRPr lang="en-US" sz="1800" dirty="0">
                        <a:latin typeface="Times New Roman"/>
                        <a:ea typeface="Times New Roman"/>
                        <a:cs typeface="Shruti"/>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l">
                        <a:lnSpc>
                          <a:spcPct val="115000"/>
                        </a:lnSpc>
                        <a:spcBef>
                          <a:spcPts val="480"/>
                        </a:spcBef>
                        <a:spcAft>
                          <a:spcPts val="480"/>
                        </a:spcAft>
                      </a:pPr>
                      <a:r>
                        <a:rPr lang="en-US" sz="1800" dirty="0">
                          <a:latin typeface="Arial" pitchFamily="34" charset="0"/>
                          <a:ea typeface="Times New Roman"/>
                          <a:cs typeface="Arial" pitchFamily="34" charset="0"/>
                          <a:hlinkClick r:id="rId9" action="ppaction://hlinksldjump"/>
                        </a:rPr>
                        <a:t>Hardware and Software</a:t>
                      </a:r>
                      <a:endParaRPr lang="en-US" sz="1800" dirty="0">
                        <a:latin typeface="Arial" pitchFamily="34" charset="0"/>
                        <a:ea typeface="Times New Roman"/>
                        <a:cs typeface="Arial"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52783">
                <a:tc>
                  <a:txBody>
                    <a:bodyPr/>
                    <a:lstStyle/>
                    <a:p>
                      <a:pPr marL="0" marR="0" algn="ctr">
                        <a:lnSpc>
                          <a:spcPct val="115000"/>
                        </a:lnSpc>
                        <a:spcBef>
                          <a:spcPts val="480"/>
                        </a:spcBef>
                        <a:spcAft>
                          <a:spcPts val="480"/>
                        </a:spcAft>
                      </a:pPr>
                      <a:r>
                        <a:rPr lang="en-US" sz="1800" dirty="0">
                          <a:latin typeface="Arial"/>
                          <a:ea typeface="Times New Roman"/>
                          <a:cs typeface="Shruti"/>
                        </a:rPr>
                        <a:t>9</a:t>
                      </a:r>
                      <a:endParaRPr lang="en-US" sz="1800" dirty="0">
                        <a:latin typeface="Times New Roman"/>
                        <a:ea typeface="Times New Roman"/>
                        <a:cs typeface="Shruti"/>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l">
                        <a:lnSpc>
                          <a:spcPct val="115000"/>
                        </a:lnSpc>
                        <a:spcBef>
                          <a:spcPts val="480"/>
                        </a:spcBef>
                        <a:spcAft>
                          <a:spcPts val="480"/>
                        </a:spcAft>
                      </a:pPr>
                      <a:r>
                        <a:rPr lang="en-US" sz="1800" dirty="0">
                          <a:latin typeface="Arial" pitchFamily="34" charset="0"/>
                          <a:ea typeface="Times New Roman"/>
                          <a:cs typeface="Arial" pitchFamily="34" charset="0"/>
                          <a:hlinkClick r:id="rId10" action="ppaction://hlinksldjump"/>
                        </a:rPr>
                        <a:t>Data Flow Diagram / OOAD / UML</a:t>
                      </a:r>
                      <a:endParaRPr lang="en-US" sz="1800" dirty="0">
                        <a:latin typeface="Arial" pitchFamily="34" charset="0"/>
                        <a:ea typeface="Times New Roman"/>
                        <a:cs typeface="Arial"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52783">
                <a:tc>
                  <a:txBody>
                    <a:bodyPr/>
                    <a:lstStyle/>
                    <a:p>
                      <a:pPr marL="0" marR="0" algn="ctr">
                        <a:lnSpc>
                          <a:spcPct val="115000"/>
                        </a:lnSpc>
                        <a:spcBef>
                          <a:spcPts val="480"/>
                        </a:spcBef>
                        <a:spcAft>
                          <a:spcPts val="480"/>
                        </a:spcAft>
                      </a:pPr>
                      <a:r>
                        <a:rPr lang="en-US" sz="1800" dirty="0">
                          <a:latin typeface="Arial"/>
                          <a:ea typeface="Times New Roman"/>
                          <a:cs typeface="Shruti"/>
                        </a:rPr>
                        <a:t>10</a:t>
                      </a:r>
                      <a:endParaRPr lang="en-US" sz="1800" dirty="0">
                        <a:latin typeface="Times New Roman"/>
                        <a:ea typeface="Times New Roman"/>
                        <a:cs typeface="Shruti"/>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l">
                        <a:lnSpc>
                          <a:spcPct val="115000"/>
                        </a:lnSpc>
                        <a:spcBef>
                          <a:spcPts val="480"/>
                        </a:spcBef>
                        <a:spcAft>
                          <a:spcPts val="480"/>
                        </a:spcAft>
                      </a:pPr>
                      <a:r>
                        <a:rPr lang="en-US" sz="1800" dirty="0">
                          <a:latin typeface="Arial" pitchFamily="34" charset="0"/>
                          <a:ea typeface="Times New Roman"/>
                          <a:cs typeface="Arial" pitchFamily="34" charset="0"/>
                          <a:hlinkClick r:id="rId11" action="ppaction://hlinksldjump"/>
                        </a:rPr>
                        <a:t>Database Layout / Data dictionary</a:t>
                      </a:r>
                      <a:endParaRPr lang="en-US" sz="1800" dirty="0">
                        <a:latin typeface="Arial" pitchFamily="34" charset="0"/>
                        <a:ea typeface="Times New Roman"/>
                        <a:cs typeface="Arial"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24166">
                <a:tc>
                  <a:txBody>
                    <a:bodyPr/>
                    <a:lstStyle/>
                    <a:p>
                      <a:pPr marL="0" marR="0" algn="ctr">
                        <a:lnSpc>
                          <a:spcPct val="115000"/>
                        </a:lnSpc>
                        <a:spcBef>
                          <a:spcPts val="480"/>
                        </a:spcBef>
                        <a:spcAft>
                          <a:spcPts val="480"/>
                        </a:spcAft>
                      </a:pPr>
                      <a:r>
                        <a:rPr lang="en-US" sz="1800" dirty="0" smtClean="0">
                          <a:latin typeface="Arial"/>
                          <a:ea typeface="Times New Roman"/>
                          <a:cs typeface="Shruti"/>
                        </a:rPr>
                        <a:t>11</a:t>
                      </a:r>
                      <a:endParaRPr lang="en-US" sz="1800" dirty="0">
                        <a:latin typeface="Times New Roman"/>
                        <a:ea typeface="Times New Roman"/>
                        <a:cs typeface="Shruti"/>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nSpc>
                          <a:spcPct val="115000"/>
                        </a:lnSpc>
                        <a:spcBef>
                          <a:spcPts val="480"/>
                        </a:spcBef>
                        <a:spcAft>
                          <a:spcPts val="480"/>
                        </a:spcAft>
                      </a:pPr>
                      <a:r>
                        <a:rPr lang="en-US" sz="1800" dirty="0">
                          <a:latin typeface="Arial"/>
                          <a:ea typeface="Times New Roman"/>
                          <a:cs typeface="Shruti"/>
                          <a:hlinkClick r:id="rId12" action="ppaction://hlinksldjump"/>
                        </a:rPr>
                        <a:t>Design  of  Input / Output Screen</a:t>
                      </a:r>
                      <a:endParaRPr lang="en-US" sz="1800" dirty="0">
                        <a:latin typeface="Times New Roman"/>
                        <a:ea typeface="Times New Roman"/>
                        <a:cs typeface="Shruti"/>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24166">
                <a:tc>
                  <a:txBody>
                    <a:bodyPr/>
                    <a:lstStyle/>
                    <a:p>
                      <a:pPr marL="0" marR="0" algn="ctr">
                        <a:lnSpc>
                          <a:spcPct val="115000"/>
                        </a:lnSpc>
                        <a:spcBef>
                          <a:spcPts val="480"/>
                        </a:spcBef>
                        <a:spcAft>
                          <a:spcPts val="480"/>
                        </a:spcAft>
                      </a:pPr>
                      <a:r>
                        <a:rPr lang="en-US" sz="1800" dirty="0" smtClean="0">
                          <a:latin typeface="Arial"/>
                          <a:ea typeface="Times New Roman"/>
                          <a:cs typeface="Shruti"/>
                        </a:rPr>
                        <a:t>12</a:t>
                      </a:r>
                      <a:endParaRPr lang="en-US" sz="1800" dirty="0">
                        <a:latin typeface="Times New Roman"/>
                        <a:ea typeface="Times New Roman"/>
                        <a:cs typeface="Shruti"/>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nSpc>
                          <a:spcPct val="115000"/>
                        </a:lnSpc>
                        <a:spcBef>
                          <a:spcPts val="480"/>
                        </a:spcBef>
                        <a:spcAft>
                          <a:spcPts val="480"/>
                        </a:spcAft>
                      </a:pPr>
                      <a:r>
                        <a:rPr lang="en-US" sz="1800" dirty="0">
                          <a:latin typeface="Arial"/>
                          <a:ea typeface="Times New Roman"/>
                          <a:cs typeface="Shruti"/>
                          <a:hlinkClick r:id="rId13" action="ppaction://hlinksldjump"/>
                        </a:rPr>
                        <a:t>Limitations</a:t>
                      </a:r>
                      <a:endParaRPr lang="en-US" sz="1800" dirty="0">
                        <a:latin typeface="Times New Roman"/>
                        <a:ea typeface="Times New Roman"/>
                        <a:cs typeface="Shruti"/>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24166">
                <a:tc>
                  <a:txBody>
                    <a:bodyPr/>
                    <a:lstStyle/>
                    <a:p>
                      <a:pPr marL="0" marR="0" algn="ctr">
                        <a:lnSpc>
                          <a:spcPct val="115000"/>
                        </a:lnSpc>
                        <a:spcBef>
                          <a:spcPts val="480"/>
                        </a:spcBef>
                        <a:spcAft>
                          <a:spcPts val="480"/>
                        </a:spcAft>
                      </a:pPr>
                      <a:r>
                        <a:rPr lang="en-US" sz="1800" dirty="0" smtClean="0">
                          <a:latin typeface="Arial"/>
                          <a:ea typeface="Times New Roman"/>
                          <a:cs typeface="Shruti"/>
                        </a:rPr>
                        <a:t>13</a:t>
                      </a:r>
                      <a:endParaRPr lang="en-US" sz="1800" dirty="0">
                        <a:latin typeface="Times New Roman"/>
                        <a:ea typeface="Times New Roman"/>
                        <a:cs typeface="Shruti"/>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nSpc>
                          <a:spcPct val="115000"/>
                        </a:lnSpc>
                        <a:spcBef>
                          <a:spcPts val="0"/>
                        </a:spcBef>
                        <a:spcAft>
                          <a:spcPts val="0"/>
                        </a:spcAft>
                      </a:pPr>
                      <a:r>
                        <a:rPr lang="en-US" sz="1800" dirty="0">
                          <a:latin typeface="Arial"/>
                          <a:ea typeface="Times New Roman"/>
                          <a:cs typeface="Shruti"/>
                          <a:hlinkClick r:id="rId14" action="ppaction://hlinksldjump"/>
                        </a:rPr>
                        <a:t>Proposed</a:t>
                      </a:r>
                      <a:r>
                        <a:rPr lang="en-US" sz="1800" dirty="0">
                          <a:latin typeface="Times New Roman"/>
                          <a:ea typeface="Times New Roman"/>
                          <a:cs typeface="Shruti"/>
                          <a:hlinkClick r:id="rId14" action="ppaction://hlinksldjump"/>
                        </a:rPr>
                        <a:t>  </a:t>
                      </a:r>
                      <a:r>
                        <a:rPr lang="en-US" sz="1800" dirty="0">
                          <a:latin typeface="Arial"/>
                          <a:ea typeface="Times New Roman"/>
                          <a:cs typeface="Shruti"/>
                          <a:hlinkClick r:id="rId14" action="ppaction://hlinksldjump"/>
                        </a:rPr>
                        <a:t>Enhancement</a:t>
                      </a:r>
                      <a:endParaRPr lang="en-US" sz="1800" dirty="0">
                        <a:latin typeface="Times New Roman"/>
                        <a:ea typeface="Times New Roman"/>
                        <a:cs typeface="Shruti"/>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24166">
                <a:tc>
                  <a:txBody>
                    <a:bodyPr/>
                    <a:lstStyle/>
                    <a:p>
                      <a:pPr marL="0" marR="0" algn="ctr">
                        <a:lnSpc>
                          <a:spcPct val="115000"/>
                        </a:lnSpc>
                        <a:spcBef>
                          <a:spcPts val="480"/>
                        </a:spcBef>
                        <a:spcAft>
                          <a:spcPts val="480"/>
                        </a:spcAft>
                      </a:pPr>
                      <a:r>
                        <a:rPr lang="en-US" sz="1800" dirty="0" smtClean="0">
                          <a:latin typeface="Arial"/>
                          <a:ea typeface="Times New Roman"/>
                          <a:cs typeface="Shruti"/>
                        </a:rPr>
                        <a:t>14</a:t>
                      </a:r>
                      <a:endParaRPr lang="en-US" sz="1800" dirty="0">
                        <a:latin typeface="Times New Roman"/>
                        <a:ea typeface="Times New Roman"/>
                        <a:cs typeface="Shruti"/>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nSpc>
                          <a:spcPct val="115000"/>
                        </a:lnSpc>
                        <a:spcBef>
                          <a:spcPts val="0"/>
                        </a:spcBef>
                        <a:spcAft>
                          <a:spcPts val="0"/>
                        </a:spcAft>
                      </a:pPr>
                      <a:r>
                        <a:rPr lang="en-US" sz="1800" dirty="0">
                          <a:latin typeface="Arial"/>
                          <a:ea typeface="Times New Roman"/>
                          <a:cs typeface="Shruti"/>
                          <a:hlinkClick r:id="rId15" action="ppaction://hlinksldjump"/>
                        </a:rPr>
                        <a:t>Conclusion</a:t>
                      </a:r>
                      <a:endParaRPr lang="en-US" sz="1800" dirty="0">
                        <a:latin typeface="Times New Roman"/>
                        <a:ea typeface="Times New Roman"/>
                        <a:cs typeface="Shruti"/>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pic>
        <p:nvPicPr>
          <p:cNvPr id="6" name="Picture 5" descr="images-removebg-preview.png">
            <a:hlinkClick r:id="rId16" action="ppaction://hlinksldjump"/>
          </p:cNvPr>
          <p:cNvPicPr>
            <a:picLocks noChangeAspect="1"/>
          </p:cNvPicPr>
          <p:nvPr/>
        </p:nvPicPr>
        <p:blipFill>
          <a:blip r:embed="rId17" cstate="print"/>
          <a:stretch>
            <a:fillRect/>
          </a:stretch>
        </p:blipFill>
        <p:spPr>
          <a:xfrm>
            <a:off x="7696200" y="5695950"/>
            <a:ext cx="1162050" cy="1162050"/>
          </a:xfrm>
          <a:prstGeom prst="rect">
            <a:avLst/>
          </a:prstGeom>
        </p:spPr>
      </p:pic>
    </p:spTree>
  </p:cSld>
  <p:clrMapOvr>
    <a:masterClrMapping/>
  </p:clrMapOvr>
  <p:transition>
    <p:wipe dir="d"/>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9600" cy="914400"/>
          </a:xfrm>
        </p:spPr>
        <p:txBody>
          <a:bodyPr>
            <a:noAutofit/>
          </a:bodyPr>
          <a:lstStyle/>
          <a:p>
            <a:pPr algn="ctr"/>
            <a:r>
              <a:rPr lang="en-IN" sz="2500" b="1" u="sng" dirty="0" smtClean="0"/>
              <a:t>Database Layout</a:t>
            </a:r>
            <a:endParaRPr lang="en-US" sz="2500" dirty="0"/>
          </a:p>
        </p:txBody>
      </p:sp>
      <p:sp>
        <p:nvSpPr>
          <p:cNvPr id="3" name="Content Placeholder 2"/>
          <p:cNvSpPr>
            <a:spLocks noGrp="1"/>
          </p:cNvSpPr>
          <p:nvPr>
            <p:ph idx="1"/>
          </p:nvPr>
        </p:nvSpPr>
        <p:spPr>
          <a:xfrm>
            <a:off x="457200" y="1066800"/>
            <a:ext cx="8229600" cy="5507736"/>
          </a:xfrm>
        </p:spPr>
        <p:txBody>
          <a:bodyPr>
            <a:normAutofit/>
          </a:bodyPr>
          <a:lstStyle/>
          <a:p>
            <a:pPr lvl="0">
              <a:buClr>
                <a:schemeClr val="accent4"/>
              </a:buClr>
            </a:pPr>
            <a:r>
              <a:rPr lang="en-IN" sz="2000" dirty="0" smtClean="0"/>
              <a:t>ADMIN_TBL  :</a:t>
            </a:r>
          </a:p>
          <a:p>
            <a:pPr lvl="0">
              <a:buClr>
                <a:schemeClr val="accent4"/>
              </a:buClr>
            </a:pPr>
            <a:endParaRPr lang="en-IN" sz="2000" dirty="0" smtClean="0"/>
          </a:p>
          <a:p>
            <a:pPr lvl="0">
              <a:buClr>
                <a:schemeClr val="accent4"/>
              </a:buClr>
            </a:pPr>
            <a:endParaRPr lang="en-IN" sz="2000" dirty="0" smtClean="0"/>
          </a:p>
          <a:p>
            <a:pPr lvl="0">
              <a:buClr>
                <a:schemeClr val="accent4"/>
              </a:buClr>
            </a:pPr>
            <a:endParaRPr lang="en-IN" sz="2000" dirty="0" smtClean="0"/>
          </a:p>
          <a:p>
            <a:pPr lvl="0">
              <a:buClr>
                <a:schemeClr val="accent4"/>
              </a:buClr>
            </a:pPr>
            <a:endParaRPr lang="en-IN" sz="2000" dirty="0" smtClean="0"/>
          </a:p>
          <a:p>
            <a:pPr lvl="0">
              <a:buClr>
                <a:schemeClr val="accent4"/>
              </a:buClr>
            </a:pPr>
            <a:endParaRPr lang="en-IN" sz="2000" dirty="0" smtClean="0"/>
          </a:p>
          <a:p>
            <a:pPr lvl="0">
              <a:buClr>
                <a:schemeClr val="accent4"/>
              </a:buClr>
            </a:pPr>
            <a:endParaRPr lang="en-IN" sz="2000" dirty="0" smtClean="0"/>
          </a:p>
          <a:p>
            <a:pPr lvl="0">
              <a:buClr>
                <a:schemeClr val="accent4"/>
              </a:buClr>
            </a:pPr>
            <a:endParaRPr lang="en-US" sz="2000" dirty="0" smtClean="0"/>
          </a:p>
          <a:p>
            <a:pPr lvl="0">
              <a:buClr>
                <a:schemeClr val="accent4"/>
              </a:buClr>
            </a:pPr>
            <a:endParaRPr lang="en-US" sz="2000" dirty="0" smtClean="0"/>
          </a:p>
          <a:p>
            <a:pPr lvl="0">
              <a:buClr>
                <a:schemeClr val="accent4"/>
              </a:buClr>
            </a:pPr>
            <a:r>
              <a:rPr lang="en-IN" sz="2000" dirty="0" smtClean="0"/>
              <a:t>DENTIST_TBL  :</a:t>
            </a:r>
            <a:endParaRPr lang="en-US" sz="2000" dirty="0" smtClean="0"/>
          </a:p>
          <a:p>
            <a:pPr>
              <a:buClr>
                <a:schemeClr val="accent4"/>
              </a:buClr>
            </a:pPr>
            <a:endParaRPr lang="en-US" sz="2000" dirty="0"/>
          </a:p>
        </p:txBody>
      </p:sp>
      <p:graphicFrame>
        <p:nvGraphicFramePr>
          <p:cNvPr id="5" name="Table 4"/>
          <p:cNvGraphicFramePr>
            <a:graphicFrameLocks noGrp="1"/>
          </p:cNvGraphicFramePr>
          <p:nvPr/>
        </p:nvGraphicFramePr>
        <p:xfrm>
          <a:off x="1447800" y="1808478"/>
          <a:ext cx="6096000" cy="1892808"/>
        </p:xfrm>
        <a:graphic>
          <a:graphicData uri="http://schemas.openxmlformats.org/drawingml/2006/table">
            <a:tbl>
              <a:tblPr firstRow="1" bandRow="1">
                <a:tableStyleId>{2D5ABB26-0587-4C30-8999-92F81FD0307C}</a:tableStyleId>
              </a:tblPr>
              <a:tblGrid>
                <a:gridCol w="2032000"/>
                <a:gridCol w="2032000"/>
                <a:gridCol w="2032000"/>
              </a:tblGrid>
              <a:tr h="295487">
                <a:tc>
                  <a:txBody>
                    <a:bodyPr/>
                    <a:lstStyle/>
                    <a:p>
                      <a:pPr marL="0" marR="0" algn="ctr">
                        <a:lnSpc>
                          <a:spcPct val="115000"/>
                        </a:lnSpc>
                        <a:spcBef>
                          <a:spcPts val="0"/>
                        </a:spcBef>
                        <a:spcAft>
                          <a:spcPts val="0"/>
                        </a:spcAft>
                      </a:pPr>
                      <a:r>
                        <a:rPr lang="en-US" sz="1800" b="1" dirty="0">
                          <a:latin typeface="Arial"/>
                          <a:ea typeface="Calibri"/>
                          <a:cs typeface="Times New Roman"/>
                        </a:rPr>
                        <a:t>Field Name</a:t>
                      </a:r>
                      <a:endParaRPr lang="en-US" sz="1800" dirty="0">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800" b="1">
                          <a:latin typeface="Arial"/>
                          <a:ea typeface="Calibri"/>
                          <a:cs typeface="Times New Roman"/>
                        </a:rPr>
                        <a:t>Data Type</a:t>
                      </a:r>
                      <a:endParaRPr lang="en-US" sz="1800">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800" b="1" dirty="0">
                          <a:latin typeface="Arial"/>
                          <a:ea typeface="Calibri"/>
                          <a:cs typeface="Times New Roman"/>
                        </a:rPr>
                        <a:t>Constrain</a:t>
                      </a:r>
                      <a:endParaRPr lang="en-US" sz="1800" dirty="0">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95487">
                <a:tc>
                  <a:txBody>
                    <a:bodyPr/>
                    <a:lstStyle/>
                    <a:p>
                      <a:pPr marL="0" marR="0" algn="just">
                        <a:lnSpc>
                          <a:spcPct val="115000"/>
                        </a:lnSpc>
                        <a:spcBef>
                          <a:spcPts val="0"/>
                        </a:spcBef>
                        <a:spcAft>
                          <a:spcPts val="0"/>
                        </a:spcAft>
                      </a:pPr>
                      <a:r>
                        <a:rPr lang="en-US" sz="1800">
                          <a:latin typeface="Arial"/>
                          <a:ea typeface="Calibri"/>
                          <a:cs typeface="Times New Roman"/>
                        </a:rPr>
                        <a:t>ADMIN_ID</a:t>
                      </a:r>
                      <a:endParaRPr lang="en-US" sz="1800">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a:latin typeface="Arial"/>
                          <a:ea typeface="Calibri"/>
                          <a:cs typeface="Times New Roman"/>
                        </a:rPr>
                        <a:t>int</a:t>
                      </a:r>
                      <a:endParaRPr lang="en-US" sz="1800">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a:latin typeface="Arial"/>
                          <a:ea typeface="Calibri"/>
                          <a:cs typeface="Times New Roman"/>
                        </a:rPr>
                        <a:t>Primary Key</a:t>
                      </a:r>
                      <a:endParaRPr lang="en-US" sz="1800">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95487">
                <a:tc>
                  <a:txBody>
                    <a:bodyPr/>
                    <a:lstStyle/>
                    <a:p>
                      <a:pPr marL="0" marR="0" algn="just">
                        <a:lnSpc>
                          <a:spcPct val="115000"/>
                        </a:lnSpc>
                        <a:spcBef>
                          <a:spcPts val="0"/>
                        </a:spcBef>
                        <a:spcAft>
                          <a:spcPts val="0"/>
                        </a:spcAft>
                      </a:pPr>
                      <a:r>
                        <a:rPr lang="en-US" sz="1800">
                          <a:latin typeface="Arial"/>
                          <a:ea typeface="Calibri"/>
                          <a:cs typeface="Times New Roman"/>
                        </a:rPr>
                        <a:t>ADMIN_NAME</a:t>
                      </a:r>
                      <a:endParaRPr lang="en-US" sz="1800">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a:latin typeface="Arial"/>
                          <a:ea typeface="Calibri"/>
                          <a:cs typeface="Times New Roman"/>
                        </a:rPr>
                        <a:t>Varchar(30)</a:t>
                      </a:r>
                      <a:endParaRPr lang="en-US" sz="1800">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a:latin typeface="Arial"/>
                          <a:ea typeface="Calibri"/>
                          <a:cs typeface="Times New Roman"/>
                        </a:rPr>
                        <a:t>Not Null</a:t>
                      </a:r>
                      <a:endParaRPr lang="en-US" sz="1800">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95487">
                <a:tc>
                  <a:txBody>
                    <a:bodyPr/>
                    <a:lstStyle/>
                    <a:p>
                      <a:pPr marL="0" marR="0" algn="just">
                        <a:lnSpc>
                          <a:spcPct val="115000"/>
                        </a:lnSpc>
                        <a:spcBef>
                          <a:spcPts val="0"/>
                        </a:spcBef>
                        <a:spcAft>
                          <a:spcPts val="0"/>
                        </a:spcAft>
                      </a:pPr>
                      <a:r>
                        <a:rPr lang="en-US" sz="1800">
                          <a:latin typeface="Arial"/>
                          <a:ea typeface="Calibri"/>
                          <a:cs typeface="Times New Roman"/>
                        </a:rPr>
                        <a:t>EMAIL-ID</a:t>
                      </a:r>
                      <a:endParaRPr lang="en-US" sz="1800">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a:latin typeface="Arial"/>
                          <a:ea typeface="Calibri"/>
                          <a:cs typeface="Times New Roman"/>
                        </a:rPr>
                        <a:t>Varchar(30)</a:t>
                      </a:r>
                      <a:endParaRPr lang="en-US" sz="1800">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a:latin typeface="Arial"/>
                          <a:ea typeface="Calibri"/>
                          <a:cs typeface="Times New Roman"/>
                        </a:rPr>
                        <a:t>Check</a:t>
                      </a:r>
                      <a:endParaRPr lang="en-US" sz="1800">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95487">
                <a:tc>
                  <a:txBody>
                    <a:bodyPr/>
                    <a:lstStyle/>
                    <a:p>
                      <a:pPr marL="0" marR="0" algn="just">
                        <a:lnSpc>
                          <a:spcPct val="115000"/>
                        </a:lnSpc>
                        <a:spcBef>
                          <a:spcPts val="0"/>
                        </a:spcBef>
                        <a:spcAft>
                          <a:spcPts val="0"/>
                        </a:spcAft>
                      </a:pPr>
                      <a:r>
                        <a:rPr lang="en-US" sz="1800">
                          <a:latin typeface="Arial"/>
                          <a:ea typeface="Calibri"/>
                          <a:cs typeface="Times New Roman"/>
                        </a:rPr>
                        <a:t>PASSWORD</a:t>
                      </a:r>
                      <a:endParaRPr lang="en-US" sz="1800">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a:latin typeface="Arial"/>
                          <a:ea typeface="Calibri"/>
                          <a:cs typeface="Times New Roman"/>
                        </a:rPr>
                        <a:t>Varchar(10)</a:t>
                      </a:r>
                      <a:endParaRPr lang="en-US" sz="1800">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a:latin typeface="Arial"/>
                          <a:ea typeface="Calibri"/>
                          <a:cs typeface="Times New Roman"/>
                        </a:rPr>
                        <a:t>Not Null</a:t>
                      </a:r>
                      <a:endParaRPr lang="en-US" sz="1800">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95487">
                <a:tc>
                  <a:txBody>
                    <a:bodyPr/>
                    <a:lstStyle/>
                    <a:p>
                      <a:pPr marL="0" marR="0" algn="just">
                        <a:lnSpc>
                          <a:spcPct val="115000"/>
                        </a:lnSpc>
                        <a:spcBef>
                          <a:spcPts val="0"/>
                        </a:spcBef>
                        <a:spcAft>
                          <a:spcPts val="0"/>
                        </a:spcAft>
                      </a:pPr>
                      <a:r>
                        <a:rPr lang="en-US" sz="1800">
                          <a:latin typeface="Arial"/>
                          <a:ea typeface="Calibri"/>
                          <a:cs typeface="Times New Roman"/>
                        </a:rPr>
                        <a:t>PHONE_NO</a:t>
                      </a:r>
                      <a:endParaRPr lang="en-US" sz="1800">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a:latin typeface="Arial"/>
                          <a:ea typeface="Calibri"/>
                          <a:cs typeface="Times New Roman"/>
                        </a:rPr>
                        <a:t>Numeric(10)</a:t>
                      </a:r>
                      <a:endParaRPr lang="en-US" sz="1800">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dirty="0">
                          <a:latin typeface="Arial"/>
                          <a:ea typeface="Calibri"/>
                          <a:cs typeface="Times New Roman"/>
                        </a:rPr>
                        <a:t>Not Null</a:t>
                      </a:r>
                      <a:endParaRPr lang="en-US" sz="1800" dirty="0">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graphicFrame>
        <p:nvGraphicFramePr>
          <p:cNvPr id="6" name="Table 5"/>
          <p:cNvGraphicFramePr>
            <a:graphicFrameLocks noGrp="1"/>
          </p:cNvGraphicFramePr>
          <p:nvPr/>
        </p:nvGraphicFramePr>
        <p:xfrm>
          <a:off x="1447800" y="4757928"/>
          <a:ext cx="6096000" cy="1261872"/>
        </p:xfrm>
        <a:graphic>
          <a:graphicData uri="http://schemas.openxmlformats.org/drawingml/2006/table">
            <a:tbl>
              <a:tblPr firstRow="1" bandRow="1">
                <a:tableStyleId>{2D5ABB26-0587-4C30-8999-92F81FD0307C}</a:tableStyleId>
              </a:tblPr>
              <a:tblGrid>
                <a:gridCol w="2032000"/>
                <a:gridCol w="2032000"/>
                <a:gridCol w="2032000"/>
              </a:tblGrid>
              <a:tr h="295487">
                <a:tc>
                  <a:txBody>
                    <a:bodyPr/>
                    <a:lstStyle/>
                    <a:p>
                      <a:pPr marL="0" marR="0" algn="ctr">
                        <a:lnSpc>
                          <a:spcPct val="115000"/>
                        </a:lnSpc>
                        <a:spcBef>
                          <a:spcPts val="0"/>
                        </a:spcBef>
                        <a:spcAft>
                          <a:spcPts val="0"/>
                        </a:spcAft>
                      </a:pPr>
                      <a:r>
                        <a:rPr lang="en-US" sz="1800" b="1" dirty="0">
                          <a:latin typeface="Arial"/>
                          <a:ea typeface="Calibri"/>
                          <a:cs typeface="Times New Roman"/>
                        </a:rPr>
                        <a:t>Field Name</a:t>
                      </a:r>
                      <a:endParaRPr lang="en-US" sz="1800" dirty="0">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800" b="1">
                          <a:latin typeface="Arial"/>
                          <a:ea typeface="Calibri"/>
                          <a:cs typeface="Times New Roman"/>
                        </a:rPr>
                        <a:t>Data Type</a:t>
                      </a:r>
                      <a:endParaRPr lang="en-US" sz="1800">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800" b="1" dirty="0">
                          <a:latin typeface="Arial"/>
                          <a:ea typeface="Calibri"/>
                          <a:cs typeface="Times New Roman"/>
                        </a:rPr>
                        <a:t>Constrain</a:t>
                      </a:r>
                      <a:endParaRPr lang="en-US" sz="1800" dirty="0">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95487">
                <a:tc>
                  <a:txBody>
                    <a:bodyPr/>
                    <a:lstStyle/>
                    <a:p>
                      <a:pPr marL="0" marR="0" algn="just">
                        <a:lnSpc>
                          <a:spcPct val="115000"/>
                        </a:lnSpc>
                        <a:spcBef>
                          <a:spcPts val="0"/>
                        </a:spcBef>
                        <a:spcAft>
                          <a:spcPts val="0"/>
                        </a:spcAft>
                      </a:pPr>
                      <a:r>
                        <a:rPr lang="en-US" sz="1800">
                          <a:latin typeface="Arial"/>
                          <a:ea typeface="Calibri"/>
                          <a:cs typeface="Times New Roman"/>
                        </a:rPr>
                        <a:t>D_ID</a:t>
                      </a:r>
                      <a:endParaRPr lang="en-US" sz="1800">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a:latin typeface="Arial"/>
                          <a:ea typeface="Calibri"/>
                          <a:cs typeface="Times New Roman"/>
                        </a:rPr>
                        <a:t>int</a:t>
                      </a:r>
                      <a:endParaRPr lang="en-US" sz="1800">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a:latin typeface="Arial"/>
                          <a:ea typeface="Calibri"/>
                          <a:cs typeface="Times New Roman"/>
                        </a:rPr>
                        <a:t>Primary Key</a:t>
                      </a:r>
                      <a:endParaRPr lang="en-US" sz="1800">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95487">
                <a:tc>
                  <a:txBody>
                    <a:bodyPr/>
                    <a:lstStyle/>
                    <a:p>
                      <a:pPr marL="0" marR="0" algn="just">
                        <a:lnSpc>
                          <a:spcPct val="115000"/>
                        </a:lnSpc>
                        <a:spcBef>
                          <a:spcPts val="0"/>
                        </a:spcBef>
                        <a:spcAft>
                          <a:spcPts val="0"/>
                        </a:spcAft>
                      </a:pPr>
                      <a:r>
                        <a:rPr lang="en-US" sz="1800">
                          <a:latin typeface="Arial"/>
                          <a:ea typeface="Calibri"/>
                          <a:cs typeface="Times New Roman"/>
                        </a:rPr>
                        <a:t>D_NAME</a:t>
                      </a:r>
                      <a:endParaRPr lang="en-US" sz="1800">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a:latin typeface="Arial"/>
                          <a:ea typeface="Calibri"/>
                          <a:cs typeface="Times New Roman"/>
                        </a:rPr>
                        <a:t>varchar(20)</a:t>
                      </a:r>
                      <a:endParaRPr lang="en-US" sz="1800">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a:latin typeface="Arial"/>
                          <a:ea typeface="Calibri"/>
                          <a:cs typeface="Times New Roman"/>
                        </a:rPr>
                        <a:t>Not Null</a:t>
                      </a:r>
                      <a:endParaRPr lang="en-US" sz="1800">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95487">
                <a:tc>
                  <a:txBody>
                    <a:bodyPr/>
                    <a:lstStyle/>
                    <a:p>
                      <a:pPr marL="0" marR="0" algn="just">
                        <a:lnSpc>
                          <a:spcPct val="115000"/>
                        </a:lnSpc>
                        <a:spcBef>
                          <a:spcPts val="0"/>
                        </a:spcBef>
                        <a:spcAft>
                          <a:spcPts val="0"/>
                        </a:spcAft>
                      </a:pPr>
                      <a:r>
                        <a:rPr lang="en-US" sz="1800">
                          <a:latin typeface="Arial"/>
                          <a:ea typeface="Calibri"/>
                          <a:cs typeface="Times New Roman"/>
                        </a:rPr>
                        <a:t>DEGREE</a:t>
                      </a:r>
                      <a:endParaRPr lang="en-US" sz="1800">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a:latin typeface="Arial"/>
                          <a:ea typeface="Calibri"/>
                          <a:cs typeface="Times New Roman"/>
                        </a:rPr>
                        <a:t>varchar(10)</a:t>
                      </a:r>
                      <a:endParaRPr lang="en-US" sz="1800">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dirty="0">
                          <a:latin typeface="Arial"/>
                          <a:ea typeface="Calibri"/>
                          <a:cs typeface="Times New Roman"/>
                        </a:rPr>
                        <a:t>Not Null</a:t>
                      </a:r>
                      <a:endParaRPr lang="en-US" sz="1800" dirty="0">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pic>
        <p:nvPicPr>
          <p:cNvPr id="8" name="Picture 7" descr="images-removebg-preview.png">
            <a:hlinkClick r:id="rId2" action="ppaction://hlinksldjump"/>
          </p:cNvPr>
          <p:cNvPicPr>
            <a:picLocks noChangeAspect="1"/>
          </p:cNvPicPr>
          <p:nvPr/>
        </p:nvPicPr>
        <p:blipFill>
          <a:blip r:embed="rId3" cstate="print"/>
          <a:stretch>
            <a:fillRect/>
          </a:stretch>
        </p:blipFill>
        <p:spPr>
          <a:xfrm>
            <a:off x="7696200" y="5695950"/>
            <a:ext cx="1162050" cy="1162050"/>
          </a:xfrm>
          <a:prstGeom prst="rect">
            <a:avLst/>
          </a:prstGeom>
        </p:spPr>
      </p:pic>
    </p:spTree>
  </p:cSld>
  <p:clrMapOvr>
    <a:masterClrMapping/>
  </p:clrMapOvr>
  <p:transition spd="med">
    <p:wipe dir="d"/>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762000"/>
            <a:ext cx="8229600" cy="5812536"/>
          </a:xfrm>
        </p:spPr>
        <p:txBody>
          <a:bodyPr>
            <a:normAutofit/>
          </a:bodyPr>
          <a:lstStyle/>
          <a:p>
            <a:endParaRPr lang="en-IN" sz="2000" dirty="0" smtClean="0"/>
          </a:p>
          <a:p>
            <a:pPr>
              <a:buClr>
                <a:schemeClr val="accent4"/>
              </a:buClr>
            </a:pPr>
            <a:r>
              <a:rPr lang="en-IN" sz="2000" dirty="0" smtClean="0"/>
              <a:t>PATIENT_TBL  :</a:t>
            </a:r>
          </a:p>
          <a:p>
            <a:endParaRPr lang="en-IN" sz="2000" dirty="0" smtClean="0"/>
          </a:p>
          <a:p>
            <a:endParaRPr lang="en-IN" sz="2000" dirty="0" smtClean="0"/>
          </a:p>
          <a:p>
            <a:endParaRPr lang="en-IN" sz="2000" dirty="0" smtClean="0"/>
          </a:p>
          <a:p>
            <a:endParaRPr lang="en-IN" sz="2000" dirty="0" smtClean="0"/>
          </a:p>
          <a:p>
            <a:endParaRPr lang="en-IN" sz="2000" dirty="0" smtClean="0"/>
          </a:p>
          <a:p>
            <a:endParaRPr lang="en-IN" sz="2000" dirty="0" smtClean="0"/>
          </a:p>
          <a:p>
            <a:endParaRPr lang="en-IN" sz="2000" dirty="0" smtClean="0"/>
          </a:p>
          <a:p>
            <a:endParaRPr lang="en-IN" sz="2000" dirty="0" smtClean="0"/>
          </a:p>
          <a:p>
            <a:endParaRPr lang="en-IN" sz="2000" dirty="0" smtClean="0"/>
          </a:p>
          <a:p>
            <a:pPr lvl="0">
              <a:buNone/>
            </a:pPr>
            <a:endParaRPr lang="en-US" sz="2000" dirty="0" smtClean="0"/>
          </a:p>
          <a:p>
            <a:endParaRPr lang="en-US" sz="2000" dirty="0"/>
          </a:p>
        </p:txBody>
      </p:sp>
      <p:graphicFrame>
        <p:nvGraphicFramePr>
          <p:cNvPr id="4" name="Table 3"/>
          <p:cNvGraphicFramePr>
            <a:graphicFrameLocks noGrp="1"/>
          </p:cNvGraphicFramePr>
          <p:nvPr/>
        </p:nvGraphicFramePr>
        <p:xfrm>
          <a:off x="1524000" y="2087372"/>
          <a:ext cx="6096000" cy="3470148"/>
        </p:xfrm>
        <a:graphic>
          <a:graphicData uri="http://schemas.openxmlformats.org/drawingml/2006/table">
            <a:tbl>
              <a:tblPr firstRow="1" bandRow="1">
                <a:tableStyleId>{2D5ABB26-0587-4C30-8999-92F81FD0307C}</a:tableStyleId>
              </a:tblPr>
              <a:tblGrid>
                <a:gridCol w="2032000"/>
                <a:gridCol w="2032000"/>
                <a:gridCol w="2032000"/>
              </a:tblGrid>
              <a:tr h="0">
                <a:tc>
                  <a:txBody>
                    <a:bodyPr/>
                    <a:lstStyle/>
                    <a:p>
                      <a:pPr marL="0" marR="0" algn="ctr">
                        <a:lnSpc>
                          <a:spcPct val="115000"/>
                        </a:lnSpc>
                        <a:spcBef>
                          <a:spcPts val="0"/>
                        </a:spcBef>
                        <a:spcAft>
                          <a:spcPts val="0"/>
                        </a:spcAft>
                      </a:pPr>
                      <a:r>
                        <a:rPr lang="en-US" sz="1800" b="1" dirty="0">
                          <a:latin typeface="Arial"/>
                          <a:ea typeface="Calibri"/>
                          <a:cs typeface="Times New Roman"/>
                        </a:rPr>
                        <a:t>Field  Name</a:t>
                      </a:r>
                      <a:endParaRPr lang="en-US" sz="1800" dirty="0">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800" b="1">
                          <a:latin typeface="Arial"/>
                          <a:ea typeface="Calibri"/>
                          <a:cs typeface="Times New Roman"/>
                        </a:rPr>
                        <a:t>Data Type </a:t>
                      </a:r>
                      <a:endParaRPr lang="en-US" sz="1800">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800" b="1" dirty="0">
                          <a:latin typeface="Arial"/>
                          <a:ea typeface="Calibri"/>
                          <a:cs typeface="Times New Roman"/>
                        </a:rPr>
                        <a:t>Constrain</a:t>
                      </a:r>
                      <a:endParaRPr lang="en-US" sz="1800" dirty="0">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0">
                <a:tc>
                  <a:txBody>
                    <a:bodyPr/>
                    <a:lstStyle/>
                    <a:p>
                      <a:pPr marL="0" marR="0" algn="just">
                        <a:lnSpc>
                          <a:spcPct val="115000"/>
                        </a:lnSpc>
                        <a:spcBef>
                          <a:spcPts val="0"/>
                        </a:spcBef>
                        <a:spcAft>
                          <a:spcPts val="0"/>
                        </a:spcAft>
                      </a:pPr>
                      <a:r>
                        <a:rPr lang="en-US" sz="1800">
                          <a:latin typeface="Arial"/>
                          <a:ea typeface="Calibri"/>
                          <a:cs typeface="Times New Roman"/>
                        </a:rPr>
                        <a:t>P_ID</a:t>
                      </a:r>
                      <a:endParaRPr lang="en-US" sz="1800">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a:latin typeface="Arial"/>
                          <a:ea typeface="Calibri"/>
                          <a:cs typeface="Times New Roman"/>
                        </a:rPr>
                        <a:t>int</a:t>
                      </a:r>
                      <a:endParaRPr lang="en-US" sz="1800">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a:latin typeface="Arial"/>
                          <a:ea typeface="Calibri"/>
                          <a:cs typeface="Times New Roman"/>
                        </a:rPr>
                        <a:t>Not Null</a:t>
                      </a:r>
                      <a:endParaRPr lang="en-US" sz="1800">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0">
                <a:tc>
                  <a:txBody>
                    <a:bodyPr/>
                    <a:lstStyle/>
                    <a:p>
                      <a:pPr marL="0" marR="0" algn="just">
                        <a:lnSpc>
                          <a:spcPct val="115000"/>
                        </a:lnSpc>
                        <a:spcBef>
                          <a:spcPts val="0"/>
                        </a:spcBef>
                        <a:spcAft>
                          <a:spcPts val="0"/>
                        </a:spcAft>
                      </a:pPr>
                      <a:r>
                        <a:rPr lang="en-US" sz="1800">
                          <a:latin typeface="Arial"/>
                          <a:ea typeface="Calibri"/>
                          <a:cs typeface="Times New Roman"/>
                        </a:rPr>
                        <a:t>P_NAME</a:t>
                      </a:r>
                      <a:endParaRPr lang="en-US" sz="1800">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a:latin typeface="Arial"/>
                          <a:ea typeface="Calibri"/>
                          <a:cs typeface="Times New Roman"/>
                        </a:rPr>
                        <a:t>varchar(30)</a:t>
                      </a:r>
                      <a:endParaRPr lang="en-US" sz="1800">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a:latin typeface="Arial"/>
                          <a:ea typeface="Calibri"/>
                          <a:cs typeface="Times New Roman"/>
                        </a:rPr>
                        <a:t>Not Null</a:t>
                      </a:r>
                      <a:endParaRPr lang="en-US" sz="1800">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0">
                <a:tc>
                  <a:txBody>
                    <a:bodyPr/>
                    <a:lstStyle/>
                    <a:p>
                      <a:pPr marL="0" marR="0" algn="just">
                        <a:lnSpc>
                          <a:spcPct val="115000"/>
                        </a:lnSpc>
                        <a:spcBef>
                          <a:spcPts val="0"/>
                        </a:spcBef>
                        <a:spcAft>
                          <a:spcPts val="0"/>
                        </a:spcAft>
                      </a:pPr>
                      <a:r>
                        <a:rPr lang="en-US" sz="1800">
                          <a:latin typeface="Arial"/>
                          <a:ea typeface="Calibri"/>
                          <a:cs typeface="Times New Roman"/>
                        </a:rPr>
                        <a:t>AGE</a:t>
                      </a:r>
                      <a:endParaRPr lang="en-US" sz="1800">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a:latin typeface="Arial"/>
                          <a:ea typeface="Calibri"/>
                          <a:cs typeface="Times New Roman"/>
                        </a:rPr>
                        <a:t>numeric(2)</a:t>
                      </a:r>
                      <a:endParaRPr lang="en-US" sz="1800">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a:latin typeface="Arial"/>
                          <a:ea typeface="Calibri"/>
                          <a:cs typeface="Times New Roman"/>
                        </a:rPr>
                        <a:t>Not Null</a:t>
                      </a:r>
                      <a:endParaRPr lang="en-US" sz="1800">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0">
                <a:tc>
                  <a:txBody>
                    <a:bodyPr/>
                    <a:lstStyle/>
                    <a:p>
                      <a:pPr marL="0" marR="0" algn="just">
                        <a:lnSpc>
                          <a:spcPct val="115000"/>
                        </a:lnSpc>
                        <a:spcBef>
                          <a:spcPts val="0"/>
                        </a:spcBef>
                        <a:spcAft>
                          <a:spcPts val="0"/>
                        </a:spcAft>
                      </a:pPr>
                      <a:r>
                        <a:rPr lang="en-US" sz="1800">
                          <a:latin typeface="Arial"/>
                          <a:ea typeface="Calibri"/>
                          <a:cs typeface="Times New Roman"/>
                        </a:rPr>
                        <a:t>GENDER</a:t>
                      </a:r>
                      <a:endParaRPr lang="en-US" sz="1800">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a:latin typeface="Arial"/>
                          <a:ea typeface="Calibri"/>
                          <a:cs typeface="Times New Roman"/>
                        </a:rPr>
                        <a:t>varchar(10)</a:t>
                      </a:r>
                      <a:endParaRPr lang="en-US" sz="1800">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a:latin typeface="Arial"/>
                          <a:ea typeface="Calibri"/>
                          <a:cs typeface="Times New Roman"/>
                        </a:rPr>
                        <a:t>Not Null</a:t>
                      </a:r>
                      <a:endParaRPr lang="en-US" sz="1800">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0">
                <a:tc>
                  <a:txBody>
                    <a:bodyPr/>
                    <a:lstStyle/>
                    <a:p>
                      <a:pPr marL="0" marR="0" algn="just">
                        <a:lnSpc>
                          <a:spcPct val="115000"/>
                        </a:lnSpc>
                        <a:spcBef>
                          <a:spcPts val="0"/>
                        </a:spcBef>
                        <a:spcAft>
                          <a:spcPts val="0"/>
                        </a:spcAft>
                      </a:pPr>
                      <a:r>
                        <a:rPr lang="en-US" sz="1800">
                          <a:latin typeface="Arial"/>
                          <a:ea typeface="Calibri"/>
                          <a:cs typeface="Times New Roman"/>
                        </a:rPr>
                        <a:t>PHONE_NO</a:t>
                      </a:r>
                      <a:endParaRPr lang="en-US" sz="1800">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a:latin typeface="Arial"/>
                          <a:ea typeface="Calibri"/>
                          <a:cs typeface="Times New Roman"/>
                        </a:rPr>
                        <a:t>numeric(10)</a:t>
                      </a:r>
                      <a:endParaRPr lang="en-US" sz="1800">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a:latin typeface="Arial"/>
                          <a:ea typeface="Calibri"/>
                          <a:cs typeface="Times New Roman"/>
                        </a:rPr>
                        <a:t>Not Null</a:t>
                      </a:r>
                      <a:endParaRPr lang="en-US" sz="1800">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0">
                <a:tc>
                  <a:txBody>
                    <a:bodyPr/>
                    <a:lstStyle/>
                    <a:p>
                      <a:pPr marL="0" marR="0" algn="just">
                        <a:lnSpc>
                          <a:spcPct val="115000"/>
                        </a:lnSpc>
                        <a:spcBef>
                          <a:spcPts val="0"/>
                        </a:spcBef>
                        <a:spcAft>
                          <a:spcPts val="0"/>
                        </a:spcAft>
                      </a:pPr>
                      <a:r>
                        <a:rPr lang="en-US" sz="1800">
                          <a:latin typeface="Arial"/>
                          <a:ea typeface="Calibri"/>
                          <a:cs typeface="Times New Roman"/>
                        </a:rPr>
                        <a:t>EMAIL_ID</a:t>
                      </a:r>
                      <a:endParaRPr lang="en-US" sz="1800">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just">
                        <a:lnSpc>
                          <a:spcPct val="115000"/>
                        </a:lnSpc>
                        <a:spcBef>
                          <a:spcPts val="1200"/>
                        </a:spcBef>
                        <a:spcAft>
                          <a:spcPts val="0"/>
                        </a:spcAft>
                      </a:pPr>
                      <a:r>
                        <a:rPr lang="en-US" sz="1800">
                          <a:latin typeface="Arial"/>
                          <a:ea typeface="Calibri"/>
                          <a:cs typeface="Times New Roman"/>
                        </a:rPr>
                        <a:t>varchar(30)</a:t>
                      </a:r>
                      <a:endParaRPr lang="en-US" sz="1800">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a:latin typeface="Arial"/>
                          <a:ea typeface="Calibri"/>
                          <a:cs typeface="Times New Roman"/>
                        </a:rPr>
                        <a:t>Primary key</a:t>
                      </a:r>
                      <a:endParaRPr lang="en-US" sz="1800">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0">
                <a:tc>
                  <a:txBody>
                    <a:bodyPr/>
                    <a:lstStyle/>
                    <a:p>
                      <a:pPr marL="0" marR="0" algn="just">
                        <a:lnSpc>
                          <a:spcPct val="115000"/>
                        </a:lnSpc>
                        <a:spcBef>
                          <a:spcPts val="0"/>
                        </a:spcBef>
                        <a:spcAft>
                          <a:spcPts val="0"/>
                        </a:spcAft>
                      </a:pPr>
                      <a:r>
                        <a:rPr lang="en-US" sz="1800">
                          <a:latin typeface="Arial"/>
                          <a:ea typeface="Calibri"/>
                          <a:cs typeface="Times New Roman"/>
                        </a:rPr>
                        <a:t>PASSWORD</a:t>
                      </a:r>
                      <a:endParaRPr lang="en-US" sz="1800">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a:latin typeface="Arial"/>
                          <a:ea typeface="Calibri"/>
                          <a:cs typeface="Times New Roman"/>
                        </a:rPr>
                        <a:t>varchar(10)</a:t>
                      </a:r>
                      <a:endParaRPr lang="en-US" sz="1800">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a:latin typeface="Arial"/>
                          <a:ea typeface="Calibri"/>
                          <a:cs typeface="Times New Roman"/>
                        </a:rPr>
                        <a:t>Not Null</a:t>
                      </a:r>
                      <a:endParaRPr lang="en-US" sz="1800">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0">
                <a:tc>
                  <a:txBody>
                    <a:bodyPr/>
                    <a:lstStyle/>
                    <a:p>
                      <a:pPr marL="0" marR="0" algn="just">
                        <a:lnSpc>
                          <a:spcPct val="115000"/>
                        </a:lnSpc>
                        <a:spcBef>
                          <a:spcPts val="0"/>
                        </a:spcBef>
                        <a:spcAft>
                          <a:spcPts val="0"/>
                        </a:spcAft>
                      </a:pPr>
                      <a:r>
                        <a:rPr lang="en-US" sz="1800">
                          <a:latin typeface="Arial"/>
                          <a:ea typeface="Calibri"/>
                          <a:cs typeface="Times New Roman"/>
                        </a:rPr>
                        <a:t>ADDRESS</a:t>
                      </a:r>
                      <a:endParaRPr lang="en-US" sz="1800">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a:latin typeface="Arial"/>
                          <a:ea typeface="Calibri"/>
                          <a:cs typeface="Times New Roman"/>
                        </a:rPr>
                        <a:t>varchar(50)</a:t>
                      </a:r>
                      <a:endParaRPr lang="en-US" sz="1800">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a:latin typeface="Arial"/>
                          <a:ea typeface="Calibri"/>
                          <a:cs typeface="Times New Roman"/>
                        </a:rPr>
                        <a:t>Not Null</a:t>
                      </a:r>
                      <a:endParaRPr lang="en-US" sz="1800">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0">
                <a:tc>
                  <a:txBody>
                    <a:bodyPr/>
                    <a:lstStyle/>
                    <a:p>
                      <a:pPr marL="0" marR="0" algn="just">
                        <a:lnSpc>
                          <a:spcPct val="115000"/>
                        </a:lnSpc>
                        <a:spcBef>
                          <a:spcPts val="0"/>
                        </a:spcBef>
                        <a:spcAft>
                          <a:spcPts val="0"/>
                        </a:spcAft>
                      </a:pPr>
                      <a:r>
                        <a:rPr lang="en-US" sz="1800">
                          <a:latin typeface="Arial"/>
                          <a:ea typeface="Calibri"/>
                          <a:cs typeface="Times New Roman"/>
                        </a:rPr>
                        <a:t>CITY</a:t>
                      </a:r>
                      <a:endParaRPr lang="en-US" sz="1800">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a:latin typeface="Arial"/>
                          <a:ea typeface="Calibri"/>
                          <a:cs typeface="Times New Roman"/>
                        </a:rPr>
                        <a:t>varchar(10)</a:t>
                      </a:r>
                      <a:endParaRPr lang="en-US" sz="1800">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a:latin typeface="Arial"/>
                          <a:ea typeface="Calibri"/>
                          <a:cs typeface="Times New Roman"/>
                        </a:rPr>
                        <a:t>Not Null</a:t>
                      </a:r>
                      <a:endParaRPr lang="en-US" sz="1800">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0">
                <a:tc>
                  <a:txBody>
                    <a:bodyPr/>
                    <a:lstStyle/>
                    <a:p>
                      <a:pPr marL="0" marR="0" algn="just">
                        <a:lnSpc>
                          <a:spcPct val="115000"/>
                        </a:lnSpc>
                        <a:spcBef>
                          <a:spcPts val="0"/>
                        </a:spcBef>
                        <a:spcAft>
                          <a:spcPts val="0"/>
                        </a:spcAft>
                      </a:pPr>
                      <a:r>
                        <a:rPr lang="en-US" sz="1800">
                          <a:latin typeface="Arial"/>
                          <a:ea typeface="Calibri"/>
                          <a:cs typeface="Times New Roman"/>
                        </a:rPr>
                        <a:t>PINCODE</a:t>
                      </a:r>
                      <a:endParaRPr lang="en-US" sz="1800">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a:latin typeface="Arial"/>
                          <a:ea typeface="Calibri"/>
                          <a:cs typeface="Times New Roman"/>
                        </a:rPr>
                        <a:t>numeric(6)</a:t>
                      </a:r>
                      <a:endParaRPr lang="en-US" sz="1800">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nSpc>
                          <a:spcPct val="115000"/>
                        </a:lnSpc>
                        <a:spcBef>
                          <a:spcPts val="0"/>
                        </a:spcBef>
                        <a:spcAft>
                          <a:spcPts val="0"/>
                        </a:spcAft>
                      </a:pPr>
                      <a:r>
                        <a:rPr lang="en-US" sz="1800" dirty="0">
                          <a:latin typeface="Arial"/>
                          <a:ea typeface="Calibri"/>
                          <a:cs typeface="Times New Roman"/>
                        </a:rPr>
                        <a:t>Not Null</a:t>
                      </a:r>
                      <a:endParaRPr lang="en-US" sz="1800" dirty="0">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pic>
        <p:nvPicPr>
          <p:cNvPr id="6" name="Picture 5" descr="images-removebg-preview.png">
            <a:hlinkClick r:id="rId2" action="ppaction://hlinksldjump"/>
          </p:cNvPr>
          <p:cNvPicPr>
            <a:picLocks noChangeAspect="1"/>
          </p:cNvPicPr>
          <p:nvPr/>
        </p:nvPicPr>
        <p:blipFill>
          <a:blip r:embed="rId3" cstate="print"/>
          <a:stretch>
            <a:fillRect/>
          </a:stretch>
        </p:blipFill>
        <p:spPr>
          <a:xfrm>
            <a:off x="7696200" y="5695950"/>
            <a:ext cx="1162050" cy="1162050"/>
          </a:xfrm>
          <a:prstGeom prst="rect">
            <a:avLst/>
          </a:prstGeom>
        </p:spPr>
      </p:pic>
    </p:spTree>
  </p:cSld>
  <p:clrMapOvr>
    <a:masterClrMapping/>
  </p:clrMapOvr>
  <p:transition spd="med">
    <p:wipe dir="d"/>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685800"/>
            <a:ext cx="8229600" cy="5888736"/>
          </a:xfrm>
        </p:spPr>
        <p:txBody>
          <a:bodyPr>
            <a:normAutofit/>
          </a:bodyPr>
          <a:lstStyle/>
          <a:p>
            <a:pPr lvl="0">
              <a:buClr>
                <a:schemeClr val="accent4"/>
              </a:buClr>
            </a:pPr>
            <a:r>
              <a:rPr lang="en-IN" sz="2000" dirty="0" smtClean="0"/>
              <a:t>SERVICES_TBL  :</a:t>
            </a:r>
          </a:p>
          <a:p>
            <a:pPr lvl="0">
              <a:buClr>
                <a:schemeClr val="accent4"/>
              </a:buClr>
            </a:pPr>
            <a:endParaRPr lang="en-IN" sz="2000" dirty="0" smtClean="0"/>
          </a:p>
          <a:p>
            <a:pPr lvl="0">
              <a:buClr>
                <a:schemeClr val="accent4"/>
              </a:buClr>
            </a:pPr>
            <a:endParaRPr lang="en-IN" sz="2000" dirty="0" smtClean="0"/>
          </a:p>
          <a:p>
            <a:pPr lvl="0">
              <a:buClr>
                <a:schemeClr val="accent4"/>
              </a:buClr>
            </a:pPr>
            <a:endParaRPr lang="en-IN" sz="2000" dirty="0" smtClean="0"/>
          </a:p>
          <a:p>
            <a:pPr lvl="0">
              <a:buClr>
                <a:schemeClr val="accent4"/>
              </a:buClr>
            </a:pPr>
            <a:endParaRPr lang="en-IN" sz="2000" dirty="0" smtClean="0"/>
          </a:p>
          <a:p>
            <a:pPr lvl="0">
              <a:buClr>
                <a:schemeClr val="accent4"/>
              </a:buClr>
            </a:pPr>
            <a:r>
              <a:rPr lang="en-IN" sz="2000" dirty="0" smtClean="0"/>
              <a:t>APPOINT_TBL  :</a:t>
            </a:r>
            <a:endParaRPr lang="en-US" sz="2000" dirty="0" smtClean="0"/>
          </a:p>
          <a:p>
            <a:pPr>
              <a:buClr>
                <a:schemeClr val="accent4"/>
              </a:buClr>
            </a:pPr>
            <a:endParaRPr lang="en-US" sz="2000" dirty="0"/>
          </a:p>
        </p:txBody>
      </p:sp>
      <p:graphicFrame>
        <p:nvGraphicFramePr>
          <p:cNvPr id="4" name="Table 3"/>
          <p:cNvGraphicFramePr>
            <a:graphicFrameLocks noGrp="1"/>
          </p:cNvGraphicFramePr>
          <p:nvPr/>
        </p:nvGraphicFramePr>
        <p:xfrm>
          <a:off x="1524000" y="1219200"/>
          <a:ext cx="6096000" cy="1112520"/>
        </p:xfrm>
        <a:graphic>
          <a:graphicData uri="http://schemas.openxmlformats.org/drawingml/2006/table">
            <a:tbl>
              <a:tblPr firstRow="1" bandRow="1">
                <a:tableStyleId>{5940675A-B579-460E-94D1-54222C63F5DA}</a:tableStyleId>
              </a:tblPr>
              <a:tblGrid>
                <a:gridCol w="2032000"/>
                <a:gridCol w="2032000"/>
                <a:gridCol w="2032000"/>
              </a:tblGrid>
              <a:tr h="370840">
                <a:tc>
                  <a:txBody>
                    <a:bodyPr/>
                    <a:lstStyle/>
                    <a:p>
                      <a:pPr marL="0" marR="0" algn="ctr">
                        <a:lnSpc>
                          <a:spcPct val="115000"/>
                        </a:lnSpc>
                        <a:spcBef>
                          <a:spcPts val="0"/>
                        </a:spcBef>
                        <a:spcAft>
                          <a:spcPts val="0"/>
                        </a:spcAft>
                      </a:pPr>
                      <a:r>
                        <a:rPr lang="en-US" sz="1800" b="1" dirty="0">
                          <a:latin typeface="Arial"/>
                          <a:ea typeface="Calibri"/>
                          <a:cs typeface="Times New Roman"/>
                        </a:rPr>
                        <a:t>Field Name</a:t>
                      </a:r>
                      <a:endParaRPr lang="en-US" sz="1800" dirty="0">
                        <a:latin typeface="Calibri"/>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US" sz="1800" b="1">
                          <a:latin typeface="Arial"/>
                          <a:ea typeface="Calibri"/>
                          <a:cs typeface="Times New Roman"/>
                        </a:rPr>
                        <a:t>Data Type</a:t>
                      </a:r>
                      <a:endParaRPr lang="en-US" sz="1800">
                        <a:latin typeface="Calibri"/>
                        <a:ea typeface="Calibri"/>
                        <a:cs typeface="Times New Roman"/>
                      </a:endParaRPr>
                    </a:p>
                  </a:txBody>
                  <a:tcPr marL="68580" marR="68580" marT="0" marB="0"/>
                </a:tc>
                <a:tc>
                  <a:txBody>
                    <a:bodyPr/>
                    <a:lstStyle/>
                    <a:p>
                      <a:pPr marL="0" marR="0" algn="ctr">
                        <a:lnSpc>
                          <a:spcPct val="115000"/>
                        </a:lnSpc>
                        <a:spcBef>
                          <a:spcPts val="0"/>
                        </a:spcBef>
                        <a:spcAft>
                          <a:spcPts val="0"/>
                        </a:spcAft>
                      </a:pPr>
                      <a:r>
                        <a:rPr lang="en-US" sz="1800" b="1" dirty="0">
                          <a:latin typeface="Arial"/>
                          <a:ea typeface="Calibri"/>
                          <a:cs typeface="Times New Roman"/>
                        </a:rPr>
                        <a:t>Constrain</a:t>
                      </a:r>
                      <a:endParaRPr lang="en-US" sz="1800" dirty="0">
                        <a:latin typeface="Calibri"/>
                        <a:ea typeface="Calibri"/>
                        <a:cs typeface="Times New Roman"/>
                      </a:endParaRPr>
                    </a:p>
                  </a:txBody>
                  <a:tcPr marL="68580" marR="68580" marT="0" marB="0"/>
                </a:tc>
              </a:tr>
              <a:tr h="370840">
                <a:tc>
                  <a:txBody>
                    <a:bodyPr/>
                    <a:lstStyle/>
                    <a:p>
                      <a:pPr marL="0" marR="0" algn="just">
                        <a:lnSpc>
                          <a:spcPct val="115000"/>
                        </a:lnSpc>
                        <a:spcBef>
                          <a:spcPts val="0"/>
                        </a:spcBef>
                        <a:spcAft>
                          <a:spcPts val="0"/>
                        </a:spcAft>
                      </a:pPr>
                      <a:r>
                        <a:rPr lang="en-US" sz="1800">
                          <a:latin typeface="Arial"/>
                          <a:ea typeface="Calibri"/>
                          <a:cs typeface="Times New Roman"/>
                        </a:rPr>
                        <a:t>ID</a:t>
                      </a:r>
                      <a:endParaRPr lang="en-US" sz="1800">
                        <a:latin typeface="Calibri"/>
                        <a:ea typeface="Calibri"/>
                        <a:cs typeface="Times New Roman"/>
                      </a:endParaRPr>
                    </a:p>
                  </a:txBody>
                  <a:tcPr marL="68580" marR="68580" marT="0" marB="0"/>
                </a:tc>
                <a:tc>
                  <a:txBody>
                    <a:bodyPr/>
                    <a:lstStyle/>
                    <a:p>
                      <a:pPr marL="0" marR="0" algn="just">
                        <a:lnSpc>
                          <a:spcPct val="115000"/>
                        </a:lnSpc>
                        <a:spcBef>
                          <a:spcPts val="0"/>
                        </a:spcBef>
                        <a:spcAft>
                          <a:spcPts val="0"/>
                        </a:spcAft>
                      </a:pPr>
                      <a:r>
                        <a:rPr lang="en-US" sz="1800">
                          <a:latin typeface="Arial"/>
                          <a:ea typeface="Calibri"/>
                          <a:cs typeface="Times New Roman"/>
                        </a:rPr>
                        <a:t>int</a:t>
                      </a:r>
                      <a:endParaRPr lang="en-US" sz="1800">
                        <a:latin typeface="Calibri"/>
                        <a:ea typeface="Calibri"/>
                        <a:cs typeface="Times New Roman"/>
                      </a:endParaRPr>
                    </a:p>
                  </a:txBody>
                  <a:tcPr marL="68580" marR="68580" marT="0" marB="0"/>
                </a:tc>
                <a:tc>
                  <a:txBody>
                    <a:bodyPr/>
                    <a:lstStyle/>
                    <a:p>
                      <a:pPr marL="0" marR="0" algn="just">
                        <a:lnSpc>
                          <a:spcPct val="115000"/>
                        </a:lnSpc>
                        <a:spcBef>
                          <a:spcPts val="0"/>
                        </a:spcBef>
                        <a:spcAft>
                          <a:spcPts val="0"/>
                        </a:spcAft>
                      </a:pPr>
                      <a:r>
                        <a:rPr lang="en-US" sz="1800">
                          <a:latin typeface="Arial"/>
                          <a:ea typeface="Calibri"/>
                          <a:cs typeface="Times New Roman"/>
                        </a:rPr>
                        <a:t>Primary Key</a:t>
                      </a:r>
                      <a:endParaRPr lang="en-US" sz="1800">
                        <a:latin typeface="Calibri"/>
                        <a:ea typeface="Calibri"/>
                        <a:cs typeface="Times New Roman"/>
                      </a:endParaRPr>
                    </a:p>
                  </a:txBody>
                  <a:tcPr marL="68580" marR="68580" marT="0" marB="0"/>
                </a:tc>
              </a:tr>
              <a:tr h="370840">
                <a:tc>
                  <a:txBody>
                    <a:bodyPr/>
                    <a:lstStyle/>
                    <a:p>
                      <a:pPr marL="0" marR="0" algn="just">
                        <a:lnSpc>
                          <a:spcPct val="115000"/>
                        </a:lnSpc>
                        <a:spcBef>
                          <a:spcPts val="0"/>
                        </a:spcBef>
                        <a:spcAft>
                          <a:spcPts val="0"/>
                        </a:spcAft>
                      </a:pPr>
                      <a:r>
                        <a:rPr lang="en-US" sz="1800">
                          <a:latin typeface="Arial"/>
                          <a:ea typeface="Calibri"/>
                          <a:cs typeface="Times New Roman"/>
                        </a:rPr>
                        <a:t>SERVICE_NAME</a:t>
                      </a:r>
                      <a:endParaRPr lang="en-US" sz="1800">
                        <a:latin typeface="Calibri"/>
                        <a:ea typeface="Calibri"/>
                        <a:cs typeface="Times New Roman"/>
                      </a:endParaRPr>
                    </a:p>
                  </a:txBody>
                  <a:tcPr marL="68580" marR="68580" marT="0" marB="0"/>
                </a:tc>
                <a:tc>
                  <a:txBody>
                    <a:bodyPr/>
                    <a:lstStyle/>
                    <a:p>
                      <a:pPr marL="0" marR="0" algn="just">
                        <a:lnSpc>
                          <a:spcPct val="115000"/>
                        </a:lnSpc>
                        <a:spcBef>
                          <a:spcPts val="0"/>
                        </a:spcBef>
                        <a:spcAft>
                          <a:spcPts val="0"/>
                        </a:spcAft>
                      </a:pPr>
                      <a:r>
                        <a:rPr lang="en-US" sz="1800">
                          <a:latin typeface="Arial"/>
                          <a:ea typeface="Calibri"/>
                          <a:cs typeface="Times New Roman"/>
                        </a:rPr>
                        <a:t>varchar(30)</a:t>
                      </a:r>
                      <a:endParaRPr lang="en-US" sz="1800">
                        <a:latin typeface="Calibri"/>
                        <a:ea typeface="Calibri"/>
                        <a:cs typeface="Times New Roman"/>
                      </a:endParaRPr>
                    </a:p>
                  </a:txBody>
                  <a:tcPr marL="68580" marR="68580" marT="0" marB="0"/>
                </a:tc>
                <a:tc>
                  <a:txBody>
                    <a:bodyPr/>
                    <a:lstStyle/>
                    <a:p>
                      <a:pPr marL="0" marR="0" algn="just">
                        <a:lnSpc>
                          <a:spcPct val="115000"/>
                        </a:lnSpc>
                        <a:spcBef>
                          <a:spcPts val="0"/>
                        </a:spcBef>
                        <a:spcAft>
                          <a:spcPts val="0"/>
                        </a:spcAft>
                      </a:pPr>
                      <a:r>
                        <a:rPr lang="en-US" sz="1800" dirty="0">
                          <a:latin typeface="Arial"/>
                          <a:ea typeface="Calibri"/>
                          <a:cs typeface="Times New Roman"/>
                        </a:rPr>
                        <a:t>Not Null</a:t>
                      </a:r>
                      <a:endParaRPr lang="en-US" sz="1800" dirty="0">
                        <a:latin typeface="Calibri"/>
                        <a:ea typeface="Calibri"/>
                        <a:cs typeface="Times New Roman"/>
                      </a:endParaRPr>
                    </a:p>
                  </a:txBody>
                  <a:tcPr marL="68580" marR="68580" marT="0" marB="0"/>
                </a:tc>
              </a:tr>
            </a:tbl>
          </a:graphicData>
        </a:graphic>
      </p:graphicFrame>
      <p:graphicFrame>
        <p:nvGraphicFramePr>
          <p:cNvPr id="5" name="Table 4"/>
          <p:cNvGraphicFramePr>
            <a:graphicFrameLocks noGrp="1"/>
          </p:cNvGraphicFramePr>
          <p:nvPr/>
        </p:nvGraphicFramePr>
        <p:xfrm>
          <a:off x="1524000" y="2895600"/>
          <a:ext cx="6096000" cy="3708400"/>
        </p:xfrm>
        <a:graphic>
          <a:graphicData uri="http://schemas.openxmlformats.org/drawingml/2006/table">
            <a:tbl>
              <a:tblPr firstRow="1" bandRow="1">
                <a:tableStyleId>{2D5ABB26-0587-4C30-8999-92F81FD0307C}</a:tableStyleId>
              </a:tblPr>
              <a:tblGrid>
                <a:gridCol w="2032000"/>
                <a:gridCol w="2032000"/>
                <a:gridCol w="2032000"/>
              </a:tblGrid>
              <a:tr h="370840">
                <a:tc>
                  <a:txBody>
                    <a:bodyPr/>
                    <a:lstStyle/>
                    <a:p>
                      <a:pPr marL="0" marR="0" algn="ctr">
                        <a:lnSpc>
                          <a:spcPct val="115000"/>
                        </a:lnSpc>
                        <a:spcBef>
                          <a:spcPts val="0"/>
                        </a:spcBef>
                        <a:spcAft>
                          <a:spcPts val="0"/>
                        </a:spcAft>
                      </a:pPr>
                      <a:r>
                        <a:rPr lang="en-US" sz="1800" b="1" dirty="0">
                          <a:latin typeface="Arial"/>
                          <a:ea typeface="Calibri"/>
                          <a:cs typeface="Times New Roman"/>
                        </a:rPr>
                        <a:t>Field Name</a:t>
                      </a:r>
                      <a:endParaRPr lang="en-US" sz="1800" dirty="0">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800" b="1" dirty="0">
                          <a:latin typeface="Arial"/>
                          <a:ea typeface="Calibri"/>
                          <a:cs typeface="Times New Roman"/>
                        </a:rPr>
                        <a:t>Data Type</a:t>
                      </a:r>
                      <a:endParaRPr lang="en-US" sz="1800" dirty="0">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800" b="1" dirty="0">
                          <a:latin typeface="Arial"/>
                          <a:ea typeface="Calibri"/>
                          <a:cs typeface="Times New Roman"/>
                        </a:rPr>
                        <a:t>Constrain</a:t>
                      </a:r>
                      <a:endParaRPr lang="en-US" sz="1800" dirty="0">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pPr marL="0" marR="0" algn="just">
                        <a:lnSpc>
                          <a:spcPct val="115000"/>
                        </a:lnSpc>
                        <a:spcBef>
                          <a:spcPts val="0"/>
                        </a:spcBef>
                        <a:spcAft>
                          <a:spcPts val="0"/>
                        </a:spcAft>
                      </a:pPr>
                      <a:r>
                        <a:rPr lang="en-US" sz="1800">
                          <a:latin typeface="Arial"/>
                          <a:ea typeface="Calibri"/>
                          <a:cs typeface="Times New Roman"/>
                        </a:rPr>
                        <a:t>P_ID</a:t>
                      </a:r>
                      <a:endParaRPr lang="en-US" sz="1800">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a:latin typeface="Arial"/>
                          <a:ea typeface="Calibri"/>
                          <a:cs typeface="Times New Roman"/>
                        </a:rPr>
                        <a:t>int</a:t>
                      </a:r>
                      <a:endParaRPr lang="en-US" sz="1800">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a:latin typeface="Arial"/>
                          <a:ea typeface="Calibri"/>
                          <a:cs typeface="Times New Roman"/>
                        </a:rPr>
                        <a:t>Not Null</a:t>
                      </a:r>
                      <a:endParaRPr lang="en-US" sz="1800">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pPr marL="0" marR="0" algn="just">
                        <a:lnSpc>
                          <a:spcPct val="115000"/>
                        </a:lnSpc>
                        <a:spcBef>
                          <a:spcPts val="0"/>
                        </a:spcBef>
                        <a:spcAft>
                          <a:spcPts val="0"/>
                        </a:spcAft>
                      </a:pPr>
                      <a:r>
                        <a:rPr lang="en-US" sz="1800">
                          <a:latin typeface="Arial"/>
                          <a:ea typeface="Calibri"/>
                          <a:cs typeface="Times New Roman"/>
                        </a:rPr>
                        <a:t>P_NAME</a:t>
                      </a:r>
                      <a:endParaRPr lang="en-US" sz="1800">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a:latin typeface="Arial"/>
                          <a:ea typeface="Calibri"/>
                          <a:cs typeface="Times New Roman"/>
                        </a:rPr>
                        <a:t>varchar(30)</a:t>
                      </a:r>
                      <a:endParaRPr lang="en-US" sz="1800">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a:latin typeface="Arial"/>
                          <a:ea typeface="Calibri"/>
                          <a:cs typeface="Times New Roman"/>
                        </a:rPr>
                        <a:t>Not Null</a:t>
                      </a:r>
                      <a:endParaRPr lang="en-US" sz="1800">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pPr marL="0" marR="0" algn="just">
                        <a:lnSpc>
                          <a:spcPct val="115000"/>
                        </a:lnSpc>
                        <a:spcBef>
                          <a:spcPts val="0"/>
                        </a:spcBef>
                        <a:spcAft>
                          <a:spcPts val="0"/>
                        </a:spcAft>
                      </a:pPr>
                      <a:r>
                        <a:rPr lang="en-US" sz="1800">
                          <a:latin typeface="Arial"/>
                          <a:ea typeface="Calibri"/>
                          <a:cs typeface="Times New Roman"/>
                        </a:rPr>
                        <a:t>AGE</a:t>
                      </a:r>
                      <a:endParaRPr lang="en-US" sz="1800">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a:latin typeface="Arial"/>
                          <a:ea typeface="Calibri"/>
                          <a:cs typeface="Times New Roman"/>
                        </a:rPr>
                        <a:t>numeric(2)</a:t>
                      </a:r>
                      <a:endParaRPr lang="en-US" sz="1800">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a:latin typeface="Arial"/>
                          <a:ea typeface="Calibri"/>
                          <a:cs typeface="Times New Roman"/>
                        </a:rPr>
                        <a:t>Not Null</a:t>
                      </a:r>
                      <a:endParaRPr lang="en-US" sz="1800">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pPr marL="0" marR="0" algn="just">
                        <a:lnSpc>
                          <a:spcPct val="115000"/>
                        </a:lnSpc>
                        <a:spcBef>
                          <a:spcPts val="0"/>
                        </a:spcBef>
                        <a:spcAft>
                          <a:spcPts val="0"/>
                        </a:spcAft>
                      </a:pPr>
                      <a:r>
                        <a:rPr lang="en-US" sz="1800">
                          <a:latin typeface="Arial"/>
                          <a:ea typeface="Calibri"/>
                          <a:cs typeface="Times New Roman"/>
                        </a:rPr>
                        <a:t>GENDER</a:t>
                      </a:r>
                      <a:endParaRPr lang="en-US" sz="1800">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a:latin typeface="Arial"/>
                          <a:ea typeface="Calibri"/>
                          <a:cs typeface="Times New Roman"/>
                        </a:rPr>
                        <a:t>varchar(10)</a:t>
                      </a:r>
                      <a:endParaRPr lang="en-US" sz="1800">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a:latin typeface="Arial"/>
                          <a:ea typeface="Calibri"/>
                          <a:cs typeface="Times New Roman"/>
                        </a:rPr>
                        <a:t>Not Null</a:t>
                      </a:r>
                      <a:endParaRPr lang="en-US" sz="1800">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pPr marL="0" marR="0" algn="just">
                        <a:lnSpc>
                          <a:spcPct val="115000"/>
                        </a:lnSpc>
                        <a:spcBef>
                          <a:spcPts val="0"/>
                        </a:spcBef>
                        <a:spcAft>
                          <a:spcPts val="0"/>
                        </a:spcAft>
                      </a:pPr>
                      <a:r>
                        <a:rPr lang="en-US" sz="1800">
                          <a:latin typeface="Arial"/>
                          <a:ea typeface="Calibri"/>
                          <a:cs typeface="Times New Roman"/>
                        </a:rPr>
                        <a:t>PHONE_NO</a:t>
                      </a:r>
                      <a:endParaRPr lang="en-US" sz="1800">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a:latin typeface="Arial"/>
                          <a:ea typeface="Calibri"/>
                          <a:cs typeface="Times New Roman"/>
                        </a:rPr>
                        <a:t>numeric(10)</a:t>
                      </a:r>
                      <a:endParaRPr lang="en-US" sz="1800">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a:latin typeface="Arial"/>
                          <a:ea typeface="Calibri"/>
                          <a:cs typeface="Times New Roman"/>
                        </a:rPr>
                        <a:t>Not Null</a:t>
                      </a:r>
                      <a:endParaRPr lang="en-US" sz="1800">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pPr marL="0" marR="0" algn="just">
                        <a:lnSpc>
                          <a:spcPct val="115000"/>
                        </a:lnSpc>
                        <a:spcBef>
                          <a:spcPts val="0"/>
                        </a:spcBef>
                        <a:spcAft>
                          <a:spcPts val="0"/>
                        </a:spcAft>
                      </a:pPr>
                      <a:r>
                        <a:rPr lang="en-US" sz="1800">
                          <a:latin typeface="Arial"/>
                          <a:ea typeface="Calibri"/>
                          <a:cs typeface="Times New Roman"/>
                        </a:rPr>
                        <a:t>EMAIL_ID</a:t>
                      </a:r>
                      <a:endParaRPr lang="en-US" sz="1800">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just">
                        <a:lnSpc>
                          <a:spcPct val="115000"/>
                        </a:lnSpc>
                        <a:spcBef>
                          <a:spcPts val="1200"/>
                        </a:spcBef>
                        <a:spcAft>
                          <a:spcPts val="0"/>
                        </a:spcAft>
                      </a:pPr>
                      <a:r>
                        <a:rPr lang="en-US" sz="1800">
                          <a:latin typeface="Arial"/>
                          <a:ea typeface="Calibri"/>
                          <a:cs typeface="Times New Roman"/>
                        </a:rPr>
                        <a:t>varchar(30)</a:t>
                      </a:r>
                      <a:endParaRPr lang="en-US" sz="1800">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a:latin typeface="Arial"/>
                          <a:ea typeface="Calibri"/>
                          <a:cs typeface="Times New Roman"/>
                        </a:rPr>
                        <a:t>Primary key</a:t>
                      </a:r>
                      <a:endParaRPr lang="en-US" sz="1800">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pPr marL="0" marR="0" algn="just">
                        <a:lnSpc>
                          <a:spcPct val="115000"/>
                        </a:lnSpc>
                        <a:spcBef>
                          <a:spcPts val="0"/>
                        </a:spcBef>
                        <a:spcAft>
                          <a:spcPts val="0"/>
                        </a:spcAft>
                      </a:pPr>
                      <a:r>
                        <a:rPr lang="en-US" sz="1800">
                          <a:latin typeface="Arial"/>
                          <a:ea typeface="Calibri"/>
                          <a:cs typeface="Times New Roman"/>
                        </a:rPr>
                        <a:t>PASSWORD</a:t>
                      </a:r>
                      <a:endParaRPr lang="en-US" sz="1800">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a:latin typeface="Arial"/>
                          <a:ea typeface="Calibri"/>
                          <a:cs typeface="Times New Roman"/>
                        </a:rPr>
                        <a:t>varchar(10)</a:t>
                      </a:r>
                      <a:endParaRPr lang="en-US" sz="1800">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a:latin typeface="Arial"/>
                          <a:ea typeface="Calibri"/>
                          <a:cs typeface="Times New Roman"/>
                        </a:rPr>
                        <a:t>Not Null</a:t>
                      </a:r>
                      <a:endParaRPr lang="en-US" sz="1800">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pPr marL="0" marR="0" algn="just">
                        <a:lnSpc>
                          <a:spcPct val="115000"/>
                        </a:lnSpc>
                        <a:spcBef>
                          <a:spcPts val="0"/>
                        </a:spcBef>
                        <a:spcAft>
                          <a:spcPts val="0"/>
                        </a:spcAft>
                      </a:pPr>
                      <a:r>
                        <a:rPr lang="en-US" sz="1800">
                          <a:latin typeface="Arial"/>
                          <a:ea typeface="Calibri"/>
                          <a:cs typeface="Times New Roman"/>
                        </a:rPr>
                        <a:t>ADDRESS</a:t>
                      </a:r>
                      <a:endParaRPr lang="en-US" sz="1800">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a:latin typeface="Arial"/>
                          <a:ea typeface="Calibri"/>
                          <a:cs typeface="Times New Roman"/>
                        </a:rPr>
                        <a:t>varchar(50)</a:t>
                      </a:r>
                      <a:endParaRPr lang="en-US" sz="1800">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a:latin typeface="Arial"/>
                          <a:ea typeface="Calibri"/>
                          <a:cs typeface="Times New Roman"/>
                        </a:rPr>
                        <a:t>Not Null</a:t>
                      </a:r>
                      <a:endParaRPr lang="en-US" sz="1800">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pPr marL="0" marR="0" algn="just">
                        <a:lnSpc>
                          <a:spcPct val="115000"/>
                        </a:lnSpc>
                        <a:spcBef>
                          <a:spcPts val="0"/>
                        </a:spcBef>
                        <a:spcAft>
                          <a:spcPts val="0"/>
                        </a:spcAft>
                      </a:pPr>
                      <a:r>
                        <a:rPr lang="en-US" sz="1800">
                          <a:latin typeface="Arial"/>
                          <a:ea typeface="Calibri"/>
                          <a:cs typeface="Times New Roman"/>
                        </a:rPr>
                        <a:t>CITY</a:t>
                      </a:r>
                      <a:endParaRPr lang="en-US" sz="1800">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a:latin typeface="Arial"/>
                          <a:ea typeface="Calibri"/>
                          <a:cs typeface="Times New Roman"/>
                        </a:rPr>
                        <a:t>varchar(10)</a:t>
                      </a:r>
                      <a:endParaRPr lang="en-US" sz="1800">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800" dirty="0">
                          <a:latin typeface="Arial"/>
                          <a:ea typeface="Calibri"/>
                          <a:cs typeface="Times New Roman"/>
                        </a:rPr>
                        <a:t>Not Null</a:t>
                      </a:r>
                      <a:endParaRPr lang="en-US" sz="1800" dirty="0">
                        <a:latin typeface="Calibri"/>
                        <a:ea typeface="Calibri"/>
                        <a:cs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pic>
        <p:nvPicPr>
          <p:cNvPr id="7" name="Picture 6" descr="images-removebg-preview.png">
            <a:hlinkClick r:id="rId2" action="ppaction://hlinksldjump"/>
          </p:cNvPr>
          <p:cNvPicPr>
            <a:picLocks noChangeAspect="1"/>
          </p:cNvPicPr>
          <p:nvPr/>
        </p:nvPicPr>
        <p:blipFill>
          <a:blip r:embed="rId3" cstate="print"/>
          <a:stretch>
            <a:fillRect/>
          </a:stretch>
        </p:blipFill>
        <p:spPr>
          <a:xfrm>
            <a:off x="7696200" y="5695950"/>
            <a:ext cx="1162050" cy="1162050"/>
          </a:xfrm>
          <a:prstGeom prst="rect">
            <a:avLst/>
          </a:prstGeom>
        </p:spPr>
      </p:pic>
    </p:spTree>
  </p:cSld>
  <p:clrMapOvr>
    <a:masterClrMapping/>
  </p:clrMapOvr>
  <p:transition spd="med">
    <p:wipe dir="d"/>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33400"/>
            <a:ext cx="8229600" cy="609600"/>
          </a:xfrm>
        </p:spPr>
        <p:txBody>
          <a:bodyPr>
            <a:normAutofit/>
          </a:bodyPr>
          <a:lstStyle/>
          <a:p>
            <a:r>
              <a:rPr lang="en-US" sz="2000" dirty="0" smtClean="0">
                <a:latin typeface="+mn-lt"/>
              </a:rPr>
              <a:t>Home page (Patient side) :</a:t>
            </a:r>
            <a:endParaRPr lang="en-US" sz="2000" dirty="0">
              <a:latin typeface="+mn-lt"/>
            </a:endParaRPr>
          </a:p>
        </p:txBody>
      </p:sp>
      <p:pic>
        <p:nvPicPr>
          <p:cNvPr id="4" name="Content Placeholder 3"/>
          <p:cNvPicPr>
            <a:picLocks noGrp="1"/>
          </p:cNvPicPr>
          <p:nvPr>
            <p:ph idx="1"/>
          </p:nvPr>
        </p:nvPicPr>
        <p:blipFill>
          <a:blip r:embed="rId2"/>
          <a:srcRect/>
          <a:stretch>
            <a:fillRect/>
          </a:stretch>
        </p:blipFill>
        <p:spPr bwMode="auto">
          <a:xfrm>
            <a:off x="726256" y="1219200"/>
            <a:ext cx="7691487" cy="4324350"/>
          </a:xfrm>
          <a:prstGeom prst="rect">
            <a:avLst/>
          </a:prstGeom>
          <a:noFill/>
          <a:ln w="9525">
            <a:noFill/>
            <a:miter lim="800000"/>
            <a:headEnd/>
            <a:tailEnd/>
          </a:ln>
        </p:spPr>
      </p:pic>
      <p:pic>
        <p:nvPicPr>
          <p:cNvPr id="5" name="Picture 4" descr="images-removebg-preview.png">
            <a:hlinkClick r:id="rId3" action="ppaction://hlinksldjump"/>
          </p:cNvPr>
          <p:cNvPicPr>
            <a:picLocks noChangeAspect="1"/>
          </p:cNvPicPr>
          <p:nvPr/>
        </p:nvPicPr>
        <p:blipFill>
          <a:blip r:embed="rId4" cstate="print"/>
          <a:stretch>
            <a:fillRect/>
          </a:stretch>
        </p:blipFill>
        <p:spPr>
          <a:xfrm>
            <a:off x="7696200" y="5715000"/>
            <a:ext cx="1162050" cy="1162050"/>
          </a:xfrm>
          <a:prstGeom prst="rect">
            <a:avLst/>
          </a:prstGeom>
        </p:spPr>
      </p:pic>
    </p:spTree>
  </p:cSld>
  <p:clrMapOvr>
    <a:masterClrMapping/>
  </p:clrMapOvr>
  <p:transition>
    <p:wipe dir="d"/>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33400"/>
            <a:ext cx="8229600" cy="685800"/>
          </a:xfrm>
        </p:spPr>
        <p:txBody>
          <a:bodyPr>
            <a:normAutofit/>
          </a:bodyPr>
          <a:lstStyle/>
          <a:p>
            <a:r>
              <a:rPr lang="en-US" sz="2000" dirty="0" smtClean="0">
                <a:latin typeface="+mn-lt"/>
              </a:rPr>
              <a:t>Home page  (Patient side) :</a:t>
            </a:r>
            <a:endParaRPr lang="en-US" sz="2000" dirty="0">
              <a:latin typeface="+mn-lt"/>
            </a:endParaRPr>
          </a:p>
        </p:txBody>
      </p:sp>
      <p:pic>
        <p:nvPicPr>
          <p:cNvPr id="7" name="Content Placeholder 6"/>
          <p:cNvPicPr>
            <a:picLocks noGrp="1"/>
          </p:cNvPicPr>
          <p:nvPr>
            <p:ph idx="1"/>
          </p:nvPr>
        </p:nvPicPr>
        <p:blipFill>
          <a:blip r:embed="rId2"/>
          <a:srcRect/>
          <a:stretch>
            <a:fillRect/>
          </a:stretch>
        </p:blipFill>
        <p:spPr bwMode="auto">
          <a:xfrm>
            <a:off x="766713" y="1295400"/>
            <a:ext cx="7691487" cy="4324350"/>
          </a:xfrm>
          <a:prstGeom prst="rect">
            <a:avLst/>
          </a:prstGeom>
          <a:noFill/>
          <a:ln w="9525">
            <a:noFill/>
            <a:miter lim="800000"/>
            <a:headEnd/>
            <a:tailEnd/>
          </a:ln>
        </p:spPr>
      </p:pic>
      <p:pic>
        <p:nvPicPr>
          <p:cNvPr id="4" name="Picture 3" descr="images-removebg-preview.png">
            <a:hlinkClick r:id="rId3" action="ppaction://hlinksldjump"/>
          </p:cNvPr>
          <p:cNvPicPr>
            <a:picLocks noChangeAspect="1"/>
          </p:cNvPicPr>
          <p:nvPr/>
        </p:nvPicPr>
        <p:blipFill>
          <a:blip r:embed="rId4" cstate="print"/>
          <a:stretch>
            <a:fillRect/>
          </a:stretch>
        </p:blipFill>
        <p:spPr>
          <a:xfrm>
            <a:off x="7696200" y="5715000"/>
            <a:ext cx="1162050" cy="1162050"/>
          </a:xfrm>
          <a:prstGeom prst="rect">
            <a:avLst/>
          </a:prstGeom>
        </p:spPr>
      </p:pic>
    </p:spTree>
  </p:cSld>
  <p:clrMapOvr>
    <a:masterClrMapping/>
  </p:clrMapOvr>
  <p:transition>
    <p:wipe dir="d"/>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33400"/>
            <a:ext cx="8229600" cy="609600"/>
          </a:xfrm>
        </p:spPr>
        <p:txBody>
          <a:bodyPr>
            <a:normAutofit/>
          </a:bodyPr>
          <a:lstStyle/>
          <a:p>
            <a:r>
              <a:rPr lang="en-US" sz="2000" dirty="0" smtClean="0">
                <a:latin typeface="+mn-lt"/>
              </a:rPr>
              <a:t>Services page (Patient side) :</a:t>
            </a:r>
            <a:endParaRPr lang="en-US" sz="2000" dirty="0">
              <a:latin typeface="+mn-lt"/>
            </a:endParaRPr>
          </a:p>
        </p:txBody>
      </p:sp>
      <p:pic>
        <p:nvPicPr>
          <p:cNvPr id="1026" name="Picture 2"/>
          <p:cNvPicPr>
            <a:picLocks noGrp="1" noChangeAspect="1" noChangeArrowheads="1"/>
          </p:cNvPicPr>
          <p:nvPr>
            <p:ph idx="1"/>
          </p:nvPr>
        </p:nvPicPr>
        <p:blipFill>
          <a:blip r:embed="rId2"/>
          <a:srcRect/>
          <a:stretch>
            <a:fillRect/>
          </a:stretch>
        </p:blipFill>
        <p:spPr bwMode="auto">
          <a:xfrm>
            <a:off x="726256" y="1219200"/>
            <a:ext cx="7691487" cy="4324350"/>
          </a:xfrm>
          <a:prstGeom prst="rect">
            <a:avLst/>
          </a:prstGeom>
          <a:noFill/>
          <a:ln w="9525">
            <a:noFill/>
            <a:miter lim="800000"/>
            <a:headEnd/>
            <a:tailEnd/>
          </a:ln>
          <a:effectLst/>
        </p:spPr>
      </p:pic>
      <p:pic>
        <p:nvPicPr>
          <p:cNvPr id="5" name="Picture 4" descr="images-removebg-preview.png">
            <a:hlinkClick r:id="rId3" action="ppaction://hlinksldjump"/>
          </p:cNvPr>
          <p:cNvPicPr>
            <a:picLocks noChangeAspect="1"/>
          </p:cNvPicPr>
          <p:nvPr/>
        </p:nvPicPr>
        <p:blipFill>
          <a:blip r:embed="rId4" cstate="print"/>
          <a:stretch>
            <a:fillRect/>
          </a:stretch>
        </p:blipFill>
        <p:spPr>
          <a:xfrm>
            <a:off x="7696200" y="5695950"/>
            <a:ext cx="1162050" cy="1162050"/>
          </a:xfrm>
          <a:prstGeom prst="rect">
            <a:avLst/>
          </a:prstGeom>
        </p:spPr>
      </p:pic>
    </p:spTree>
  </p:cSld>
  <p:clrMapOvr>
    <a:masterClrMapping/>
  </p:clrMapOvr>
  <p:transition>
    <p:wipe dir="d"/>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33400"/>
            <a:ext cx="8229600" cy="685800"/>
          </a:xfrm>
        </p:spPr>
        <p:txBody>
          <a:bodyPr>
            <a:normAutofit/>
          </a:bodyPr>
          <a:lstStyle/>
          <a:p>
            <a:r>
              <a:rPr lang="en-US" sz="2000" dirty="0" smtClean="0">
                <a:latin typeface="+mn-lt"/>
              </a:rPr>
              <a:t>Services page (Patient side) :</a:t>
            </a:r>
            <a:endParaRPr lang="en-US" sz="2000" dirty="0">
              <a:latin typeface="+mn-lt"/>
            </a:endParaRPr>
          </a:p>
        </p:txBody>
      </p:sp>
      <p:pic>
        <p:nvPicPr>
          <p:cNvPr id="2050" name="Picture 2"/>
          <p:cNvPicPr>
            <a:picLocks noGrp="1" noChangeAspect="1" noChangeArrowheads="1"/>
          </p:cNvPicPr>
          <p:nvPr>
            <p:ph idx="1"/>
          </p:nvPr>
        </p:nvPicPr>
        <p:blipFill>
          <a:blip r:embed="rId2"/>
          <a:srcRect/>
          <a:stretch>
            <a:fillRect/>
          </a:stretch>
        </p:blipFill>
        <p:spPr bwMode="auto">
          <a:xfrm>
            <a:off x="726256" y="1219200"/>
            <a:ext cx="7691487" cy="4324350"/>
          </a:xfrm>
          <a:prstGeom prst="rect">
            <a:avLst/>
          </a:prstGeom>
          <a:noFill/>
          <a:ln w="9525">
            <a:noFill/>
            <a:miter lim="800000"/>
            <a:headEnd/>
            <a:tailEnd/>
          </a:ln>
          <a:effectLst/>
        </p:spPr>
      </p:pic>
      <p:pic>
        <p:nvPicPr>
          <p:cNvPr id="5" name="Picture 4" descr="images-removebg-preview.png">
            <a:hlinkClick r:id="rId3" action="ppaction://hlinksldjump"/>
          </p:cNvPr>
          <p:cNvPicPr>
            <a:picLocks noChangeAspect="1"/>
          </p:cNvPicPr>
          <p:nvPr/>
        </p:nvPicPr>
        <p:blipFill>
          <a:blip r:embed="rId4" cstate="print"/>
          <a:stretch>
            <a:fillRect/>
          </a:stretch>
        </p:blipFill>
        <p:spPr>
          <a:xfrm>
            <a:off x="7696200" y="5695950"/>
            <a:ext cx="1162050" cy="1162050"/>
          </a:xfrm>
          <a:prstGeom prst="rect">
            <a:avLst/>
          </a:prstGeom>
        </p:spPr>
      </p:pic>
    </p:spTree>
  </p:cSld>
  <p:clrMapOvr>
    <a:masterClrMapping/>
  </p:clrMapOvr>
  <p:transition>
    <p:wipe dir="d"/>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33400"/>
            <a:ext cx="8229600" cy="685800"/>
          </a:xfrm>
        </p:spPr>
        <p:txBody>
          <a:bodyPr>
            <a:normAutofit/>
          </a:bodyPr>
          <a:lstStyle/>
          <a:p>
            <a:r>
              <a:rPr lang="en-US" sz="2000" dirty="0" smtClean="0">
                <a:latin typeface="+mn-lt"/>
              </a:rPr>
              <a:t>Services page (Patient side) :</a:t>
            </a:r>
            <a:endParaRPr lang="en-US" sz="2000" dirty="0">
              <a:latin typeface="+mn-lt"/>
            </a:endParaRPr>
          </a:p>
        </p:txBody>
      </p:sp>
      <p:pic>
        <p:nvPicPr>
          <p:cNvPr id="3074" name="Picture 2"/>
          <p:cNvPicPr>
            <a:picLocks noGrp="1" noChangeAspect="1" noChangeArrowheads="1"/>
          </p:cNvPicPr>
          <p:nvPr>
            <p:ph idx="1"/>
          </p:nvPr>
        </p:nvPicPr>
        <p:blipFill>
          <a:blip r:embed="rId2"/>
          <a:srcRect/>
          <a:stretch>
            <a:fillRect/>
          </a:stretch>
        </p:blipFill>
        <p:spPr bwMode="auto">
          <a:xfrm>
            <a:off x="726256" y="1295400"/>
            <a:ext cx="7691487" cy="4324350"/>
          </a:xfrm>
          <a:prstGeom prst="rect">
            <a:avLst/>
          </a:prstGeom>
          <a:noFill/>
          <a:ln w="9525">
            <a:noFill/>
            <a:miter lim="800000"/>
            <a:headEnd/>
            <a:tailEnd/>
          </a:ln>
          <a:effectLst/>
        </p:spPr>
      </p:pic>
      <p:pic>
        <p:nvPicPr>
          <p:cNvPr id="5" name="Picture 4" descr="images-removebg-preview.png">
            <a:hlinkClick r:id="rId3" action="ppaction://hlinksldjump"/>
          </p:cNvPr>
          <p:cNvPicPr>
            <a:picLocks noChangeAspect="1"/>
          </p:cNvPicPr>
          <p:nvPr/>
        </p:nvPicPr>
        <p:blipFill>
          <a:blip r:embed="rId4" cstate="print"/>
          <a:stretch>
            <a:fillRect/>
          </a:stretch>
        </p:blipFill>
        <p:spPr>
          <a:xfrm>
            <a:off x="7696200" y="5695950"/>
            <a:ext cx="1162050" cy="1162050"/>
          </a:xfrm>
          <a:prstGeom prst="rect">
            <a:avLst/>
          </a:prstGeom>
        </p:spPr>
      </p:pic>
    </p:spTree>
  </p:cSld>
  <p:clrMapOvr>
    <a:masterClrMapping/>
  </p:clrMapOvr>
  <p:transition>
    <p:wipe dir="d"/>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85800"/>
            <a:ext cx="8229600" cy="609600"/>
          </a:xfrm>
        </p:spPr>
        <p:txBody>
          <a:bodyPr>
            <a:normAutofit/>
          </a:bodyPr>
          <a:lstStyle/>
          <a:p>
            <a:r>
              <a:rPr lang="en-US" sz="2000" dirty="0" smtClean="0">
                <a:latin typeface="+mn-lt"/>
              </a:rPr>
              <a:t>Services page (Patient side) :</a:t>
            </a:r>
            <a:endParaRPr lang="en-US" sz="2000" dirty="0">
              <a:latin typeface="+mn-lt"/>
            </a:endParaRPr>
          </a:p>
        </p:txBody>
      </p:sp>
      <p:pic>
        <p:nvPicPr>
          <p:cNvPr id="5122" name="Picture 2"/>
          <p:cNvPicPr>
            <a:picLocks noGrp="1" noChangeAspect="1" noChangeArrowheads="1"/>
          </p:cNvPicPr>
          <p:nvPr>
            <p:ph idx="1"/>
          </p:nvPr>
        </p:nvPicPr>
        <p:blipFill>
          <a:blip r:embed="rId2"/>
          <a:srcRect/>
          <a:stretch>
            <a:fillRect/>
          </a:stretch>
        </p:blipFill>
        <p:spPr bwMode="auto">
          <a:xfrm>
            <a:off x="766713" y="1371600"/>
            <a:ext cx="7691487" cy="4324350"/>
          </a:xfrm>
          <a:prstGeom prst="rect">
            <a:avLst/>
          </a:prstGeom>
          <a:noFill/>
          <a:ln w="9525">
            <a:noFill/>
            <a:miter lim="800000"/>
            <a:headEnd/>
            <a:tailEnd/>
          </a:ln>
          <a:effectLst/>
        </p:spPr>
      </p:pic>
      <p:pic>
        <p:nvPicPr>
          <p:cNvPr id="5" name="Picture 4" descr="images-removebg-preview.png">
            <a:hlinkClick r:id="rId3" action="ppaction://hlinksldjump"/>
          </p:cNvPr>
          <p:cNvPicPr>
            <a:picLocks noChangeAspect="1"/>
          </p:cNvPicPr>
          <p:nvPr/>
        </p:nvPicPr>
        <p:blipFill>
          <a:blip r:embed="rId4" cstate="print"/>
          <a:stretch>
            <a:fillRect/>
          </a:stretch>
        </p:blipFill>
        <p:spPr>
          <a:xfrm>
            <a:off x="7696200" y="5695950"/>
            <a:ext cx="1162050" cy="1162050"/>
          </a:xfrm>
          <a:prstGeom prst="rect">
            <a:avLst/>
          </a:prstGeom>
        </p:spPr>
      </p:pic>
    </p:spTree>
  </p:cSld>
  <p:clrMapOvr>
    <a:masterClrMapping/>
  </p:clrMapOvr>
  <p:transition>
    <p:wipe dir="d"/>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0"/>
            <a:ext cx="8229600" cy="533400"/>
          </a:xfrm>
        </p:spPr>
        <p:txBody>
          <a:bodyPr>
            <a:normAutofit/>
          </a:bodyPr>
          <a:lstStyle/>
          <a:p>
            <a:r>
              <a:rPr lang="en-US" sz="2000" dirty="0" smtClean="0">
                <a:latin typeface="+mn-lt"/>
              </a:rPr>
              <a:t>Services page (Patient side) :</a:t>
            </a:r>
            <a:endParaRPr lang="en-US" sz="2000" dirty="0">
              <a:latin typeface="+mn-lt"/>
            </a:endParaRPr>
          </a:p>
        </p:txBody>
      </p:sp>
      <p:pic>
        <p:nvPicPr>
          <p:cNvPr id="4098" name="Picture 2"/>
          <p:cNvPicPr>
            <a:picLocks noGrp="1" noChangeAspect="1" noChangeArrowheads="1"/>
          </p:cNvPicPr>
          <p:nvPr>
            <p:ph idx="1"/>
          </p:nvPr>
        </p:nvPicPr>
        <p:blipFill>
          <a:blip r:embed="rId2"/>
          <a:srcRect/>
          <a:stretch>
            <a:fillRect/>
          </a:stretch>
        </p:blipFill>
        <p:spPr bwMode="auto">
          <a:xfrm>
            <a:off x="726256" y="1390650"/>
            <a:ext cx="7691487" cy="4324350"/>
          </a:xfrm>
          <a:prstGeom prst="rect">
            <a:avLst/>
          </a:prstGeom>
          <a:noFill/>
          <a:ln w="9525">
            <a:noFill/>
            <a:miter lim="800000"/>
            <a:headEnd/>
            <a:tailEnd/>
          </a:ln>
          <a:effectLst/>
        </p:spPr>
      </p:pic>
      <p:pic>
        <p:nvPicPr>
          <p:cNvPr id="5" name="Picture 4" descr="images-removebg-preview.png">
            <a:hlinkClick r:id="rId3" action="ppaction://hlinksldjump"/>
          </p:cNvPr>
          <p:cNvPicPr>
            <a:picLocks noChangeAspect="1"/>
          </p:cNvPicPr>
          <p:nvPr/>
        </p:nvPicPr>
        <p:blipFill>
          <a:blip r:embed="rId4" cstate="print"/>
          <a:stretch>
            <a:fillRect/>
          </a:stretch>
        </p:blipFill>
        <p:spPr>
          <a:xfrm>
            <a:off x="7696200" y="5695950"/>
            <a:ext cx="1162050" cy="1162050"/>
          </a:xfrm>
          <a:prstGeom prst="rect">
            <a:avLst/>
          </a:prstGeom>
        </p:spPr>
      </p:pic>
    </p:spTree>
  </p:cSld>
  <p:clrMapOvr>
    <a:masterClrMapping/>
  </p:clrMapOvr>
  <p:transition>
    <p:wipe dir="d"/>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8229600" cy="1066800"/>
          </a:xfrm>
        </p:spPr>
        <p:txBody>
          <a:bodyPr>
            <a:normAutofit/>
          </a:bodyPr>
          <a:lstStyle/>
          <a:p>
            <a:r>
              <a:rPr lang="en-US" sz="2500" dirty="0" smtClean="0"/>
              <a:t>Acknoledgement</a:t>
            </a:r>
            <a:endParaRPr lang="en-US" sz="2500" dirty="0"/>
          </a:p>
        </p:txBody>
      </p:sp>
      <p:sp>
        <p:nvSpPr>
          <p:cNvPr id="3" name="Content Placeholder 2"/>
          <p:cNvSpPr>
            <a:spLocks noGrp="1"/>
          </p:cNvSpPr>
          <p:nvPr>
            <p:ph idx="1"/>
          </p:nvPr>
        </p:nvSpPr>
        <p:spPr>
          <a:xfrm>
            <a:off x="457200" y="1143000"/>
            <a:ext cx="8229600" cy="5202936"/>
          </a:xfrm>
        </p:spPr>
        <p:txBody>
          <a:bodyPr>
            <a:noAutofit/>
          </a:bodyPr>
          <a:lstStyle/>
          <a:p>
            <a:pPr>
              <a:buClr>
                <a:srgbClr val="002060"/>
              </a:buClr>
            </a:pPr>
            <a:r>
              <a:rPr lang="en-US" sz="2000" dirty="0" smtClean="0"/>
              <a:t>incomplete without the mention of people whose ceaseless cooperation made it possible, whose constant guidance and encouragement crown all efforts with success.</a:t>
            </a:r>
          </a:p>
          <a:p>
            <a:pPr>
              <a:buClr>
                <a:srgbClr val="002060"/>
              </a:buClr>
              <a:buNone/>
            </a:pPr>
            <a:r>
              <a:rPr lang="en-US" sz="2000" dirty="0" smtClean="0"/>
              <a:t> </a:t>
            </a:r>
          </a:p>
          <a:p>
            <a:pPr>
              <a:buClr>
                <a:srgbClr val="002060"/>
              </a:buClr>
              <a:buFont typeface="Georgia" pitchFamily="18" charset="0"/>
              <a:buChar char="•"/>
            </a:pPr>
            <a:r>
              <a:rPr lang="en-US" sz="2000" dirty="0" smtClean="0"/>
              <a:t>I am grateful to our project guide “Prof. Hemali Patel”  for the guidance, inspiration and constructive suggestion that helpful us in the preparation of this project.</a:t>
            </a:r>
          </a:p>
          <a:p>
            <a:pPr>
              <a:buClr>
                <a:srgbClr val="002060"/>
              </a:buClr>
              <a:buNone/>
            </a:pPr>
            <a:r>
              <a:rPr lang="en-US" sz="2000" dirty="0" smtClean="0"/>
              <a:t> </a:t>
            </a:r>
          </a:p>
          <a:p>
            <a:pPr>
              <a:buClr>
                <a:srgbClr val="002060"/>
              </a:buClr>
            </a:pPr>
            <a:r>
              <a:rPr lang="en-US" sz="2000" dirty="0" smtClean="0"/>
              <a:t>I am also thankful to our Head of The Department “Dr. </a:t>
            </a:r>
            <a:r>
              <a:rPr lang="en-US" sz="2000" dirty="0" err="1" smtClean="0"/>
              <a:t>Nayan</a:t>
            </a:r>
            <a:r>
              <a:rPr lang="en-US" sz="2000" dirty="0" smtClean="0"/>
              <a:t> Patel”  for his continuous guidance.</a:t>
            </a:r>
          </a:p>
          <a:p>
            <a:pPr>
              <a:buClr>
                <a:srgbClr val="002060"/>
              </a:buClr>
              <a:buNone/>
            </a:pPr>
            <a:r>
              <a:rPr lang="en-US" sz="2000" dirty="0" smtClean="0"/>
              <a:t> </a:t>
            </a:r>
          </a:p>
          <a:p>
            <a:pPr>
              <a:buClr>
                <a:srgbClr val="002060"/>
              </a:buClr>
            </a:pPr>
            <a:r>
              <a:rPr lang="en-US" sz="2000" dirty="0" smtClean="0"/>
              <a:t>I am also obliged to our Principal “Dr. R. D. </a:t>
            </a:r>
            <a:r>
              <a:rPr lang="en-US" sz="2000" dirty="0" err="1" smtClean="0"/>
              <a:t>Modi</a:t>
            </a:r>
            <a:r>
              <a:rPr lang="en-US" sz="2000" dirty="0" smtClean="0"/>
              <a:t>”  for creative support.</a:t>
            </a:r>
          </a:p>
          <a:p>
            <a:pPr>
              <a:buClr>
                <a:srgbClr val="002060"/>
              </a:buClr>
              <a:buNone/>
            </a:pPr>
            <a:r>
              <a:rPr lang="en-US" sz="2000" dirty="0" smtClean="0"/>
              <a:t> </a:t>
            </a:r>
          </a:p>
          <a:p>
            <a:pPr>
              <a:buClr>
                <a:srgbClr val="002060"/>
              </a:buClr>
            </a:pPr>
            <a:r>
              <a:rPr lang="en-US" sz="2000" dirty="0" smtClean="0"/>
              <a:t>I also thank my colleagues who have helped in successful completion of the project.</a:t>
            </a:r>
          </a:p>
          <a:p>
            <a:pPr>
              <a:buClr>
                <a:srgbClr val="002060"/>
              </a:buClr>
            </a:pPr>
            <a:endParaRPr lang="en-US" sz="2000" dirty="0"/>
          </a:p>
        </p:txBody>
      </p:sp>
      <p:pic>
        <p:nvPicPr>
          <p:cNvPr id="4" name="Picture 3" descr="images-removebg-preview.png">
            <a:hlinkClick r:id="rId2" action="ppaction://hlinksldjump"/>
          </p:cNvPr>
          <p:cNvPicPr>
            <a:picLocks noChangeAspect="1"/>
          </p:cNvPicPr>
          <p:nvPr/>
        </p:nvPicPr>
        <p:blipFill>
          <a:blip r:embed="rId3" cstate="print"/>
          <a:stretch>
            <a:fillRect/>
          </a:stretch>
        </p:blipFill>
        <p:spPr>
          <a:xfrm>
            <a:off x="7696200" y="5715000"/>
            <a:ext cx="1162050" cy="1162050"/>
          </a:xfrm>
          <a:prstGeom prst="rect">
            <a:avLst/>
          </a:prstGeom>
        </p:spPr>
      </p:pic>
    </p:spTree>
  </p:cSld>
  <p:clrMapOvr>
    <a:masterClrMapping/>
  </p:clrMapOvr>
  <p:transition spd="med">
    <p:wipe dir="d"/>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p:cNvPicPr>
          <p:nvPr>
            <p:ph idx="1"/>
          </p:nvPr>
        </p:nvPicPr>
        <p:blipFill>
          <a:blip r:embed="rId2"/>
          <a:srcRect/>
          <a:stretch>
            <a:fillRect/>
          </a:stretch>
        </p:blipFill>
        <p:spPr bwMode="auto">
          <a:xfrm>
            <a:off x="726256" y="1371600"/>
            <a:ext cx="7691487" cy="4324350"/>
          </a:xfrm>
          <a:prstGeom prst="rect">
            <a:avLst/>
          </a:prstGeom>
          <a:noFill/>
          <a:ln w="9525">
            <a:noFill/>
            <a:miter lim="800000"/>
            <a:headEnd/>
            <a:tailEnd/>
          </a:ln>
        </p:spPr>
      </p:pic>
      <p:sp>
        <p:nvSpPr>
          <p:cNvPr id="5" name="Title 1"/>
          <p:cNvSpPr>
            <a:spLocks noGrp="1"/>
          </p:cNvSpPr>
          <p:nvPr>
            <p:ph type="title"/>
          </p:nvPr>
        </p:nvSpPr>
        <p:spPr>
          <a:xfrm>
            <a:off x="457200" y="762000"/>
            <a:ext cx="8229600" cy="533400"/>
          </a:xfrm>
        </p:spPr>
        <p:txBody>
          <a:bodyPr>
            <a:normAutofit/>
          </a:bodyPr>
          <a:lstStyle/>
          <a:p>
            <a:r>
              <a:rPr lang="en-US" sz="2000" dirty="0" smtClean="0">
                <a:latin typeface="+mn-lt"/>
              </a:rPr>
              <a:t>About us page (Patient side) :</a:t>
            </a:r>
            <a:endParaRPr lang="en-US" sz="2000" dirty="0">
              <a:latin typeface="+mn-lt"/>
            </a:endParaRPr>
          </a:p>
        </p:txBody>
      </p:sp>
      <p:pic>
        <p:nvPicPr>
          <p:cNvPr id="6" name="Picture 5" descr="images-removebg-preview.png">
            <a:hlinkClick r:id="rId3" action="ppaction://hlinksldjump"/>
          </p:cNvPr>
          <p:cNvPicPr>
            <a:picLocks noChangeAspect="1"/>
          </p:cNvPicPr>
          <p:nvPr/>
        </p:nvPicPr>
        <p:blipFill>
          <a:blip r:embed="rId4" cstate="print"/>
          <a:stretch>
            <a:fillRect/>
          </a:stretch>
        </p:blipFill>
        <p:spPr>
          <a:xfrm>
            <a:off x="7696200" y="5695950"/>
            <a:ext cx="1162050" cy="1162050"/>
          </a:xfrm>
          <a:prstGeom prst="rect">
            <a:avLst/>
          </a:prstGeom>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0"/>
            <a:ext cx="8229600" cy="533400"/>
          </a:xfrm>
        </p:spPr>
        <p:txBody>
          <a:bodyPr>
            <a:normAutofit/>
          </a:bodyPr>
          <a:lstStyle/>
          <a:p>
            <a:r>
              <a:rPr lang="en-US" sz="2000" dirty="0" smtClean="0">
                <a:latin typeface="+mn-lt"/>
              </a:rPr>
              <a:t>Login page (Patient side) :</a:t>
            </a:r>
            <a:endParaRPr lang="en-US" sz="2000" dirty="0">
              <a:latin typeface="+mn-lt"/>
            </a:endParaRPr>
          </a:p>
        </p:txBody>
      </p:sp>
      <p:pic>
        <p:nvPicPr>
          <p:cNvPr id="6" name="Content Placeholder 5"/>
          <p:cNvPicPr>
            <a:picLocks noGrp="1"/>
          </p:cNvPicPr>
          <p:nvPr>
            <p:ph idx="1"/>
          </p:nvPr>
        </p:nvPicPr>
        <p:blipFill>
          <a:blip r:embed="rId2"/>
          <a:srcRect/>
          <a:stretch>
            <a:fillRect/>
          </a:stretch>
        </p:blipFill>
        <p:spPr bwMode="auto">
          <a:xfrm>
            <a:off x="726256" y="1447800"/>
            <a:ext cx="7691487" cy="4324350"/>
          </a:xfrm>
          <a:prstGeom prst="rect">
            <a:avLst/>
          </a:prstGeom>
          <a:noFill/>
          <a:ln w="9525">
            <a:noFill/>
            <a:miter lim="800000"/>
            <a:headEnd/>
            <a:tailEnd/>
          </a:ln>
        </p:spPr>
      </p:pic>
      <p:pic>
        <p:nvPicPr>
          <p:cNvPr id="7" name="Picture 6" descr="images-removebg-preview.png">
            <a:hlinkClick r:id="rId3" action="ppaction://hlinksldjump"/>
          </p:cNvPr>
          <p:cNvPicPr>
            <a:picLocks noChangeAspect="1"/>
          </p:cNvPicPr>
          <p:nvPr/>
        </p:nvPicPr>
        <p:blipFill>
          <a:blip r:embed="rId4" cstate="print"/>
          <a:stretch>
            <a:fillRect/>
          </a:stretch>
        </p:blipFill>
        <p:spPr>
          <a:xfrm>
            <a:off x="7696200" y="5695950"/>
            <a:ext cx="1162050" cy="1162050"/>
          </a:xfrm>
          <a:prstGeom prst="rect">
            <a:avLst/>
          </a:prstGeom>
        </p:spPr>
      </p:pic>
    </p:spTree>
  </p:cSld>
  <p:clrMapOvr>
    <a:masterClrMapping/>
  </p:clrMapOvr>
  <p:transition>
    <p:wipe dir="d"/>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57200" y="762000"/>
            <a:ext cx="8229600" cy="533400"/>
          </a:xfrm>
        </p:spPr>
        <p:txBody>
          <a:bodyPr>
            <a:normAutofit/>
          </a:bodyPr>
          <a:lstStyle/>
          <a:p>
            <a:r>
              <a:rPr lang="en-US" sz="2000" dirty="0" smtClean="0">
                <a:latin typeface="+mn-lt"/>
              </a:rPr>
              <a:t>Registration page (Patient side) :</a:t>
            </a:r>
            <a:endParaRPr lang="en-US" sz="2000" dirty="0">
              <a:latin typeface="+mn-lt"/>
            </a:endParaRPr>
          </a:p>
        </p:txBody>
      </p:sp>
      <p:pic>
        <p:nvPicPr>
          <p:cNvPr id="5" name="Picture 4"/>
          <p:cNvPicPr/>
          <p:nvPr/>
        </p:nvPicPr>
        <p:blipFill>
          <a:blip r:embed="rId2"/>
          <a:srcRect/>
          <a:stretch>
            <a:fillRect/>
          </a:stretch>
        </p:blipFill>
        <p:spPr bwMode="auto">
          <a:xfrm>
            <a:off x="685800" y="1371600"/>
            <a:ext cx="7772401" cy="42672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p:cNvPicPr>
          <p:nvPr>
            <p:ph idx="1"/>
          </p:nvPr>
        </p:nvPicPr>
        <p:blipFill>
          <a:blip r:embed="rId2"/>
          <a:srcRect/>
          <a:stretch>
            <a:fillRect/>
          </a:stretch>
        </p:blipFill>
        <p:spPr bwMode="auto">
          <a:xfrm>
            <a:off x="726256" y="1371600"/>
            <a:ext cx="7691487" cy="4324350"/>
          </a:xfrm>
          <a:prstGeom prst="rect">
            <a:avLst/>
          </a:prstGeom>
          <a:noFill/>
          <a:ln w="9525">
            <a:noFill/>
            <a:miter lim="800000"/>
            <a:headEnd/>
            <a:tailEnd/>
          </a:ln>
        </p:spPr>
      </p:pic>
      <p:sp>
        <p:nvSpPr>
          <p:cNvPr id="5" name="Title 1"/>
          <p:cNvSpPr>
            <a:spLocks noGrp="1"/>
          </p:cNvSpPr>
          <p:nvPr>
            <p:ph type="title"/>
          </p:nvPr>
        </p:nvSpPr>
        <p:spPr>
          <a:xfrm>
            <a:off x="457200" y="762000"/>
            <a:ext cx="8229600" cy="533400"/>
          </a:xfrm>
        </p:spPr>
        <p:txBody>
          <a:bodyPr>
            <a:normAutofit/>
          </a:bodyPr>
          <a:lstStyle/>
          <a:p>
            <a:r>
              <a:rPr lang="en-US" sz="2000" dirty="0" smtClean="0">
                <a:latin typeface="+mn-lt"/>
              </a:rPr>
              <a:t>Registration page (Patient side) :</a:t>
            </a:r>
            <a:endParaRPr lang="en-US" sz="2000" dirty="0">
              <a:latin typeface="+mn-lt"/>
            </a:endParaRP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Grp="1" noChangeAspect="1" noChangeArrowheads="1"/>
          </p:cNvPicPr>
          <p:nvPr>
            <p:ph idx="1"/>
          </p:nvPr>
        </p:nvPicPr>
        <p:blipFill>
          <a:blip r:embed="rId2"/>
          <a:srcRect/>
          <a:stretch>
            <a:fillRect/>
          </a:stretch>
        </p:blipFill>
        <p:spPr bwMode="auto">
          <a:xfrm>
            <a:off x="726256" y="1295400"/>
            <a:ext cx="7691487" cy="4324350"/>
          </a:xfrm>
          <a:prstGeom prst="rect">
            <a:avLst/>
          </a:prstGeom>
          <a:noFill/>
          <a:ln w="9525">
            <a:noFill/>
            <a:miter lim="800000"/>
            <a:headEnd/>
            <a:tailEnd/>
          </a:ln>
          <a:effectLst/>
        </p:spPr>
      </p:pic>
      <p:sp>
        <p:nvSpPr>
          <p:cNvPr id="5" name="Title 1"/>
          <p:cNvSpPr>
            <a:spLocks noGrp="1"/>
          </p:cNvSpPr>
          <p:nvPr>
            <p:ph type="title"/>
          </p:nvPr>
        </p:nvSpPr>
        <p:spPr>
          <a:xfrm>
            <a:off x="457200" y="762000"/>
            <a:ext cx="8229600" cy="533400"/>
          </a:xfrm>
        </p:spPr>
        <p:txBody>
          <a:bodyPr>
            <a:normAutofit/>
          </a:bodyPr>
          <a:lstStyle/>
          <a:p>
            <a:r>
              <a:rPr lang="en-US" sz="2000" dirty="0" smtClean="0">
                <a:latin typeface="+mn-lt"/>
              </a:rPr>
              <a:t>Registration success page (Patient side) :</a:t>
            </a:r>
            <a:endParaRPr lang="en-US" sz="2000" dirty="0">
              <a:latin typeface="+mn-lt"/>
            </a:endParaRP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85800"/>
            <a:ext cx="8229600" cy="533400"/>
          </a:xfrm>
        </p:spPr>
        <p:txBody>
          <a:bodyPr>
            <a:normAutofit/>
          </a:bodyPr>
          <a:lstStyle/>
          <a:p>
            <a:r>
              <a:rPr lang="en-US" sz="2000" dirty="0" smtClean="0">
                <a:latin typeface="+mn-lt"/>
              </a:rPr>
              <a:t>Login page (Patient side) :</a:t>
            </a:r>
            <a:endParaRPr lang="en-US" sz="2000" dirty="0">
              <a:latin typeface="+mn-lt"/>
            </a:endParaRPr>
          </a:p>
        </p:txBody>
      </p:sp>
      <p:pic>
        <p:nvPicPr>
          <p:cNvPr id="6" name="Content Placeholder 5"/>
          <p:cNvPicPr>
            <a:picLocks noGrp="1"/>
          </p:cNvPicPr>
          <p:nvPr>
            <p:ph idx="1"/>
          </p:nvPr>
        </p:nvPicPr>
        <p:blipFill>
          <a:blip r:embed="rId2"/>
          <a:srcRect/>
          <a:stretch>
            <a:fillRect/>
          </a:stretch>
        </p:blipFill>
        <p:spPr bwMode="auto">
          <a:xfrm>
            <a:off x="726256" y="1371600"/>
            <a:ext cx="7691487" cy="4324350"/>
          </a:xfrm>
          <a:prstGeom prst="rect">
            <a:avLst/>
          </a:prstGeom>
          <a:noFill/>
          <a:ln w="9525">
            <a:noFill/>
            <a:miter lim="800000"/>
            <a:headEnd/>
            <a:tailEnd/>
          </a:ln>
        </p:spPr>
      </p:pic>
      <p:pic>
        <p:nvPicPr>
          <p:cNvPr id="7" name="Picture 6" descr="images-removebg-preview.png">
            <a:hlinkClick r:id="rId3" action="ppaction://hlinksldjump"/>
          </p:cNvPr>
          <p:cNvPicPr>
            <a:picLocks noChangeAspect="1"/>
          </p:cNvPicPr>
          <p:nvPr/>
        </p:nvPicPr>
        <p:blipFill>
          <a:blip r:embed="rId4" cstate="print"/>
          <a:stretch>
            <a:fillRect/>
          </a:stretch>
        </p:blipFill>
        <p:spPr>
          <a:xfrm>
            <a:off x="7696200" y="5695950"/>
            <a:ext cx="1162050" cy="1162050"/>
          </a:xfrm>
          <a:prstGeom prst="rect">
            <a:avLst/>
          </a:prstGeom>
        </p:spPr>
      </p:pic>
    </p:spTree>
  </p:cSld>
  <p:clrMapOvr>
    <a:masterClrMapping/>
  </p:clrMapOvr>
  <p:transition>
    <p:wipe dir="d"/>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85800"/>
            <a:ext cx="8229600" cy="609600"/>
          </a:xfrm>
        </p:spPr>
        <p:txBody>
          <a:bodyPr>
            <a:normAutofit/>
          </a:bodyPr>
          <a:lstStyle/>
          <a:p>
            <a:r>
              <a:rPr lang="en-US" sz="2000" dirty="0" smtClean="0">
                <a:latin typeface="+mn-lt"/>
              </a:rPr>
              <a:t>Login success page (Patient side) :</a:t>
            </a:r>
            <a:endParaRPr lang="en-US" sz="2000" dirty="0">
              <a:latin typeface="+mn-lt"/>
            </a:endParaRPr>
          </a:p>
        </p:txBody>
      </p:sp>
      <p:pic>
        <p:nvPicPr>
          <p:cNvPr id="4" name="Content Placeholder 3"/>
          <p:cNvPicPr>
            <a:picLocks noGrp="1"/>
          </p:cNvPicPr>
          <p:nvPr>
            <p:ph idx="1"/>
          </p:nvPr>
        </p:nvPicPr>
        <p:blipFill>
          <a:blip r:embed="rId2"/>
          <a:srcRect/>
          <a:stretch>
            <a:fillRect/>
          </a:stretch>
        </p:blipFill>
        <p:spPr bwMode="auto">
          <a:xfrm>
            <a:off x="685800" y="1447800"/>
            <a:ext cx="7691487" cy="4324350"/>
          </a:xfrm>
          <a:prstGeom prst="rect">
            <a:avLst/>
          </a:prstGeom>
          <a:noFill/>
          <a:ln w="9525">
            <a:noFill/>
            <a:miter lim="800000"/>
            <a:headEnd/>
            <a:tailEnd/>
          </a:ln>
        </p:spPr>
      </p:pic>
      <p:pic>
        <p:nvPicPr>
          <p:cNvPr id="5" name="Picture 4" descr="images-removebg-preview.png">
            <a:hlinkClick r:id="rId3" action="ppaction://hlinksldjump"/>
          </p:cNvPr>
          <p:cNvPicPr>
            <a:picLocks noChangeAspect="1"/>
          </p:cNvPicPr>
          <p:nvPr/>
        </p:nvPicPr>
        <p:blipFill>
          <a:blip r:embed="rId4" cstate="print"/>
          <a:stretch>
            <a:fillRect/>
          </a:stretch>
        </p:blipFill>
        <p:spPr>
          <a:xfrm>
            <a:off x="7696200" y="5695950"/>
            <a:ext cx="1162050" cy="1162050"/>
          </a:xfrm>
          <a:prstGeom prst="rect">
            <a:avLst/>
          </a:prstGeom>
        </p:spPr>
      </p:pic>
    </p:spTree>
  </p:cSld>
  <p:clrMapOvr>
    <a:masterClrMapping/>
  </p:clrMapOvr>
  <p:transition>
    <p:wipe dir="d"/>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85800"/>
            <a:ext cx="8229600" cy="609600"/>
          </a:xfrm>
        </p:spPr>
        <p:txBody>
          <a:bodyPr>
            <a:normAutofit/>
          </a:bodyPr>
          <a:lstStyle/>
          <a:p>
            <a:r>
              <a:rPr lang="en-US" sz="2000" dirty="0" smtClean="0">
                <a:latin typeface="+mn-lt"/>
              </a:rPr>
              <a:t>Appointment page (Patient side) :</a:t>
            </a:r>
            <a:endParaRPr lang="en-US" sz="2000" dirty="0">
              <a:latin typeface="+mn-lt"/>
            </a:endParaRPr>
          </a:p>
        </p:txBody>
      </p:sp>
      <p:pic>
        <p:nvPicPr>
          <p:cNvPr id="6" name="Content Placeholder 5"/>
          <p:cNvPicPr>
            <a:picLocks noGrp="1"/>
          </p:cNvPicPr>
          <p:nvPr>
            <p:ph idx="1"/>
          </p:nvPr>
        </p:nvPicPr>
        <p:blipFill>
          <a:blip r:embed="rId2"/>
          <a:srcRect/>
          <a:stretch>
            <a:fillRect/>
          </a:stretch>
        </p:blipFill>
        <p:spPr bwMode="auto">
          <a:xfrm>
            <a:off x="726256" y="1314450"/>
            <a:ext cx="7691487" cy="4324350"/>
          </a:xfrm>
          <a:prstGeom prst="rect">
            <a:avLst/>
          </a:prstGeom>
          <a:noFill/>
          <a:ln w="9525">
            <a:noFill/>
            <a:miter lim="800000"/>
            <a:headEnd/>
            <a:tailEnd/>
          </a:ln>
        </p:spPr>
      </p:pic>
      <p:pic>
        <p:nvPicPr>
          <p:cNvPr id="7" name="Picture 6" descr="images-removebg-preview.png">
            <a:hlinkClick r:id="rId3" action="ppaction://hlinksldjump"/>
          </p:cNvPr>
          <p:cNvPicPr>
            <a:picLocks noChangeAspect="1"/>
          </p:cNvPicPr>
          <p:nvPr/>
        </p:nvPicPr>
        <p:blipFill>
          <a:blip r:embed="rId4" cstate="print"/>
          <a:stretch>
            <a:fillRect/>
          </a:stretch>
        </p:blipFill>
        <p:spPr>
          <a:xfrm>
            <a:off x="7696200" y="5695950"/>
            <a:ext cx="1162050" cy="1162050"/>
          </a:xfrm>
          <a:prstGeom prst="rect">
            <a:avLst/>
          </a:prstGeom>
        </p:spPr>
      </p:pic>
    </p:spTree>
  </p:cSld>
  <p:clrMapOvr>
    <a:masterClrMapping/>
  </p:clrMapOvr>
  <p:transition>
    <p:wipe dir="d"/>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p:cNvPicPr>
          <p:nvPr>
            <p:ph idx="1"/>
          </p:nvPr>
        </p:nvPicPr>
        <p:blipFill>
          <a:blip r:embed="rId2"/>
          <a:srcRect/>
          <a:stretch>
            <a:fillRect/>
          </a:stretch>
        </p:blipFill>
        <p:spPr bwMode="auto">
          <a:xfrm>
            <a:off x="726256" y="1162050"/>
            <a:ext cx="7691487" cy="4324350"/>
          </a:xfrm>
          <a:prstGeom prst="rect">
            <a:avLst/>
          </a:prstGeom>
          <a:noFill/>
          <a:ln w="9525">
            <a:noFill/>
            <a:miter lim="800000"/>
            <a:headEnd/>
            <a:tailEnd/>
          </a:ln>
        </p:spPr>
      </p:pic>
      <p:sp>
        <p:nvSpPr>
          <p:cNvPr id="5" name="Title 1"/>
          <p:cNvSpPr>
            <a:spLocks noGrp="1"/>
          </p:cNvSpPr>
          <p:nvPr>
            <p:ph type="title"/>
          </p:nvPr>
        </p:nvSpPr>
        <p:spPr>
          <a:xfrm>
            <a:off x="457200" y="609600"/>
            <a:ext cx="8229600" cy="533400"/>
          </a:xfrm>
        </p:spPr>
        <p:txBody>
          <a:bodyPr>
            <a:normAutofit/>
          </a:bodyPr>
          <a:lstStyle/>
          <a:p>
            <a:r>
              <a:rPr lang="en-US" sz="2000" dirty="0" smtClean="0">
                <a:latin typeface="+mn-lt"/>
              </a:rPr>
              <a:t>Appointment page (Patient side) :</a:t>
            </a:r>
            <a:endParaRPr lang="en-US" sz="2000" dirty="0">
              <a:latin typeface="+mn-lt"/>
            </a:endParaRPr>
          </a:p>
        </p:txBody>
      </p:sp>
      <p:pic>
        <p:nvPicPr>
          <p:cNvPr id="6" name="Picture 5" descr="images-removebg-preview.png">
            <a:hlinkClick r:id="rId3" action="ppaction://hlinksldjump"/>
          </p:cNvPr>
          <p:cNvPicPr>
            <a:picLocks noChangeAspect="1"/>
          </p:cNvPicPr>
          <p:nvPr/>
        </p:nvPicPr>
        <p:blipFill>
          <a:blip r:embed="rId4" cstate="print"/>
          <a:stretch>
            <a:fillRect/>
          </a:stretch>
        </p:blipFill>
        <p:spPr>
          <a:xfrm>
            <a:off x="7696200" y="5695950"/>
            <a:ext cx="1162050" cy="1162050"/>
          </a:xfrm>
          <a:prstGeom prst="rect">
            <a:avLst/>
          </a:prstGeom>
        </p:spPr>
      </p:pic>
    </p:spTree>
  </p:cSld>
  <p:clrMapOvr>
    <a:masterClrMapping/>
  </p:clrMapOvr>
  <p:transition>
    <p:wipe dir="d"/>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9600"/>
            <a:ext cx="8229600" cy="609600"/>
          </a:xfrm>
        </p:spPr>
        <p:txBody>
          <a:bodyPr>
            <a:normAutofit/>
          </a:bodyPr>
          <a:lstStyle/>
          <a:p>
            <a:r>
              <a:rPr lang="en-US" sz="2000" dirty="0" smtClean="0">
                <a:latin typeface="+mn-lt"/>
              </a:rPr>
              <a:t>Appointment Book Success page (Patient side) :</a:t>
            </a:r>
            <a:endParaRPr lang="en-US" sz="2000" dirty="0">
              <a:latin typeface="+mn-lt"/>
            </a:endParaRPr>
          </a:p>
        </p:txBody>
      </p:sp>
      <p:pic>
        <p:nvPicPr>
          <p:cNvPr id="4" name="Content Placeholder 3"/>
          <p:cNvPicPr>
            <a:picLocks noGrp="1"/>
          </p:cNvPicPr>
          <p:nvPr>
            <p:ph idx="1"/>
          </p:nvPr>
        </p:nvPicPr>
        <p:blipFill>
          <a:blip r:embed="rId2"/>
          <a:srcRect/>
          <a:stretch>
            <a:fillRect/>
          </a:stretch>
        </p:blipFill>
        <p:spPr bwMode="auto">
          <a:xfrm>
            <a:off x="726256" y="1238250"/>
            <a:ext cx="7691487" cy="4324350"/>
          </a:xfrm>
          <a:prstGeom prst="rect">
            <a:avLst/>
          </a:prstGeom>
          <a:noFill/>
          <a:ln w="9525">
            <a:noFill/>
            <a:miter lim="800000"/>
            <a:headEnd/>
            <a:tailEnd/>
          </a:ln>
        </p:spPr>
      </p:pic>
      <p:pic>
        <p:nvPicPr>
          <p:cNvPr id="5" name="Picture 4" descr="images-removebg-preview.png">
            <a:hlinkClick r:id="rId3" action="ppaction://hlinksldjump"/>
          </p:cNvPr>
          <p:cNvPicPr>
            <a:picLocks noChangeAspect="1"/>
          </p:cNvPicPr>
          <p:nvPr/>
        </p:nvPicPr>
        <p:blipFill>
          <a:blip r:embed="rId4" cstate="print"/>
          <a:stretch>
            <a:fillRect/>
          </a:stretch>
        </p:blipFill>
        <p:spPr>
          <a:xfrm>
            <a:off x="7696200" y="5695950"/>
            <a:ext cx="1162050" cy="1162050"/>
          </a:xfrm>
          <a:prstGeom prst="rect">
            <a:avLst/>
          </a:prstGeom>
        </p:spPr>
      </p:pic>
    </p:spTree>
  </p:cSld>
  <p:clrMapOvr>
    <a:masterClrMapping/>
  </p:clrMapOvr>
  <p:transition>
    <p:wipe dir="d"/>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33400"/>
            <a:ext cx="8229600" cy="1219200"/>
          </a:xfrm>
        </p:spPr>
        <p:txBody>
          <a:bodyPr>
            <a:normAutofit/>
          </a:bodyPr>
          <a:lstStyle/>
          <a:p>
            <a:r>
              <a:rPr lang="en-IN" sz="2500" dirty="0" smtClean="0"/>
              <a:t>INTRODUCTION TO THE PROJECT</a:t>
            </a:r>
            <a:r>
              <a:rPr lang="en-US" sz="2500" dirty="0" smtClean="0"/>
              <a:t/>
            </a:r>
            <a:br>
              <a:rPr lang="en-US" sz="2500" dirty="0" smtClean="0"/>
            </a:br>
            <a:endParaRPr lang="en-US" sz="2500" dirty="0"/>
          </a:p>
        </p:txBody>
      </p:sp>
      <p:sp>
        <p:nvSpPr>
          <p:cNvPr id="3" name="Content Placeholder 2"/>
          <p:cNvSpPr>
            <a:spLocks noGrp="1"/>
          </p:cNvSpPr>
          <p:nvPr>
            <p:ph idx="1"/>
          </p:nvPr>
        </p:nvSpPr>
        <p:spPr>
          <a:xfrm>
            <a:off x="381000" y="1371600"/>
            <a:ext cx="8229600" cy="5334000"/>
          </a:xfrm>
        </p:spPr>
        <p:txBody>
          <a:bodyPr>
            <a:noAutofit/>
          </a:bodyPr>
          <a:lstStyle/>
          <a:p>
            <a:pPr>
              <a:buNone/>
            </a:pPr>
            <a:endParaRPr lang="en-US" sz="2000" b="1" dirty="0" smtClean="0"/>
          </a:p>
          <a:p>
            <a:pPr>
              <a:buClr>
                <a:srgbClr val="002060"/>
              </a:buClr>
            </a:pPr>
            <a:r>
              <a:rPr lang="en-US" sz="2000" b="1" dirty="0" smtClean="0"/>
              <a:t>Project Request:</a:t>
            </a:r>
            <a:endParaRPr lang="en-US" sz="2000" dirty="0" smtClean="0"/>
          </a:p>
          <a:p>
            <a:pPr>
              <a:buClr>
                <a:srgbClr val="002060"/>
              </a:buClr>
            </a:pPr>
            <a:r>
              <a:rPr lang="en-US" sz="2000" dirty="0" smtClean="0"/>
              <a:t>The “</a:t>
            </a:r>
            <a:r>
              <a:rPr lang="en-US" sz="2000" b="1" dirty="0" smtClean="0"/>
              <a:t>Dental Clinic Management System</a:t>
            </a:r>
            <a:r>
              <a:rPr lang="en-US" sz="2000" dirty="0" smtClean="0"/>
              <a:t>” has been developed to override the problems prevailing in the practicing manual system. This software is supported to eliminate and, in some cases, reduce the hardships faced by this existing system.</a:t>
            </a:r>
          </a:p>
          <a:p>
            <a:pPr>
              <a:buClr>
                <a:srgbClr val="002060"/>
              </a:buClr>
            </a:pPr>
            <a:r>
              <a:rPr lang="en-US" sz="2000" dirty="0" smtClean="0"/>
              <a:t> </a:t>
            </a:r>
          </a:p>
          <a:p>
            <a:pPr>
              <a:buClr>
                <a:srgbClr val="002060"/>
              </a:buClr>
            </a:pPr>
            <a:r>
              <a:rPr lang="en-US" sz="2000" b="1" dirty="0" smtClean="0"/>
              <a:t>Purpose:</a:t>
            </a:r>
            <a:endParaRPr lang="en-US" sz="2000" dirty="0" smtClean="0"/>
          </a:p>
          <a:p>
            <a:pPr>
              <a:buClr>
                <a:srgbClr val="002060"/>
              </a:buClr>
            </a:pPr>
            <a:r>
              <a:rPr lang="en-US" sz="2000" dirty="0" smtClean="0"/>
              <a:t>Dental clinic management software promotes easy data entry and usage. It includes patient’s personal information, medical and dental history, patient history . This makes your dental practice more convenient, efficient and precise.</a:t>
            </a:r>
          </a:p>
          <a:p>
            <a:pPr>
              <a:buNone/>
            </a:pPr>
            <a:r>
              <a:rPr lang="en-US" sz="2000" dirty="0" smtClean="0"/>
              <a:t> </a:t>
            </a:r>
          </a:p>
          <a:p>
            <a:endParaRPr lang="en-US" sz="2000" dirty="0" smtClean="0"/>
          </a:p>
          <a:p>
            <a:endParaRPr lang="en-US" sz="2000" dirty="0"/>
          </a:p>
        </p:txBody>
      </p:sp>
      <p:pic>
        <p:nvPicPr>
          <p:cNvPr id="5" name="Picture 4" descr="images-removebg-preview.png">
            <a:hlinkClick r:id="rId2" action="ppaction://hlinksldjump"/>
          </p:cNvPr>
          <p:cNvPicPr>
            <a:picLocks noChangeAspect="1"/>
          </p:cNvPicPr>
          <p:nvPr/>
        </p:nvPicPr>
        <p:blipFill>
          <a:blip r:embed="rId3" cstate="print"/>
          <a:stretch>
            <a:fillRect/>
          </a:stretch>
        </p:blipFill>
        <p:spPr>
          <a:xfrm>
            <a:off x="7696200" y="5695950"/>
            <a:ext cx="1162050" cy="1162050"/>
          </a:xfrm>
          <a:prstGeom prst="rect">
            <a:avLst/>
          </a:prstGeom>
        </p:spPr>
      </p:pic>
    </p:spTree>
  </p:cSld>
  <p:clrMapOvr>
    <a:masterClrMapping/>
  </p:clrMapOvr>
  <p:transition spd="med">
    <p:wipe dir="d"/>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33400"/>
            <a:ext cx="8229600" cy="685800"/>
          </a:xfrm>
        </p:spPr>
        <p:txBody>
          <a:bodyPr>
            <a:normAutofit/>
          </a:bodyPr>
          <a:lstStyle/>
          <a:p>
            <a:r>
              <a:rPr lang="en-US" sz="2000" dirty="0" smtClean="0">
                <a:latin typeface="+mn-lt"/>
              </a:rPr>
              <a:t>View appointment page (Patient side) :</a:t>
            </a:r>
            <a:endParaRPr lang="en-US" sz="2000" dirty="0">
              <a:latin typeface="+mn-lt"/>
            </a:endParaRPr>
          </a:p>
        </p:txBody>
      </p:sp>
      <p:pic>
        <p:nvPicPr>
          <p:cNvPr id="4" name="Content Placeholder 3"/>
          <p:cNvPicPr>
            <a:picLocks noGrp="1"/>
          </p:cNvPicPr>
          <p:nvPr>
            <p:ph idx="1"/>
          </p:nvPr>
        </p:nvPicPr>
        <p:blipFill>
          <a:blip r:embed="rId2"/>
          <a:srcRect/>
          <a:stretch>
            <a:fillRect/>
          </a:stretch>
        </p:blipFill>
        <p:spPr bwMode="auto">
          <a:xfrm>
            <a:off x="726256" y="1219200"/>
            <a:ext cx="7691487" cy="4324350"/>
          </a:xfrm>
          <a:prstGeom prst="rect">
            <a:avLst/>
          </a:prstGeom>
          <a:noFill/>
          <a:ln w="9525">
            <a:noFill/>
            <a:miter lim="800000"/>
            <a:headEnd/>
            <a:tailEnd/>
          </a:ln>
        </p:spPr>
      </p:pic>
      <p:pic>
        <p:nvPicPr>
          <p:cNvPr id="5" name="Picture 4" descr="images-removebg-preview.png">
            <a:hlinkClick r:id="rId3" action="ppaction://hlinksldjump"/>
          </p:cNvPr>
          <p:cNvPicPr>
            <a:picLocks noChangeAspect="1"/>
          </p:cNvPicPr>
          <p:nvPr/>
        </p:nvPicPr>
        <p:blipFill>
          <a:blip r:embed="rId4" cstate="print"/>
          <a:stretch>
            <a:fillRect/>
          </a:stretch>
        </p:blipFill>
        <p:spPr>
          <a:xfrm>
            <a:off x="7696200" y="5695950"/>
            <a:ext cx="1162050" cy="1162050"/>
          </a:xfrm>
          <a:prstGeom prst="rect">
            <a:avLst/>
          </a:prstGeom>
        </p:spPr>
      </p:pic>
    </p:spTree>
  </p:cSld>
  <p:clrMapOvr>
    <a:masterClrMapping/>
  </p:clrMapOvr>
  <p:transition>
    <p:wipe dir="d"/>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85800"/>
            <a:ext cx="8229600" cy="609600"/>
          </a:xfrm>
        </p:spPr>
        <p:txBody>
          <a:bodyPr>
            <a:normAutofit/>
          </a:bodyPr>
          <a:lstStyle/>
          <a:p>
            <a:r>
              <a:rPr lang="en-US" sz="2000" dirty="0" smtClean="0">
                <a:latin typeface="+mn-lt"/>
              </a:rPr>
              <a:t>Admin login page (Admin side) :</a:t>
            </a:r>
            <a:endParaRPr lang="en-US" sz="2000" dirty="0">
              <a:latin typeface="+mn-lt"/>
            </a:endParaRPr>
          </a:p>
        </p:txBody>
      </p:sp>
      <p:pic>
        <p:nvPicPr>
          <p:cNvPr id="7" name="Content Placeholder 6"/>
          <p:cNvPicPr>
            <a:picLocks noGrp="1"/>
          </p:cNvPicPr>
          <p:nvPr>
            <p:ph idx="1"/>
          </p:nvPr>
        </p:nvPicPr>
        <p:blipFill>
          <a:blip r:embed="rId2"/>
          <a:srcRect/>
          <a:stretch>
            <a:fillRect/>
          </a:stretch>
        </p:blipFill>
        <p:spPr bwMode="auto">
          <a:xfrm>
            <a:off x="726256" y="1371600"/>
            <a:ext cx="7691487" cy="4324350"/>
          </a:xfrm>
          <a:prstGeom prst="rect">
            <a:avLst/>
          </a:prstGeom>
          <a:noFill/>
          <a:ln w="9525">
            <a:noFill/>
            <a:miter lim="800000"/>
            <a:headEnd/>
            <a:tailEnd/>
          </a:ln>
        </p:spPr>
      </p:pic>
      <p:pic>
        <p:nvPicPr>
          <p:cNvPr id="8" name="Picture 7" descr="images-removebg-preview.png">
            <a:hlinkClick r:id="rId3" action="ppaction://hlinksldjump"/>
          </p:cNvPr>
          <p:cNvPicPr>
            <a:picLocks noChangeAspect="1"/>
          </p:cNvPicPr>
          <p:nvPr/>
        </p:nvPicPr>
        <p:blipFill>
          <a:blip r:embed="rId4" cstate="print"/>
          <a:stretch>
            <a:fillRect/>
          </a:stretch>
        </p:blipFill>
        <p:spPr>
          <a:xfrm>
            <a:off x="7696200" y="5695950"/>
            <a:ext cx="1162050" cy="1162050"/>
          </a:xfrm>
          <a:prstGeom prst="rect">
            <a:avLst/>
          </a:prstGeom>
        </p:spPr>
      </p:pic>
    </p:spTree>
  </p:cSld>
  <p:clrMapOvr>
    <a:masterClrMapping/>
  </p:clrMapOvr>
  <p:transition>
    <p:wipe dir="d"/>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9600"/>
            <a:ext cx="8229600" cy="609600"/>
          </a:xfrm>
        </p:spPr>
        <p:txBody>
          <a:bodyPr>
            <a:normAutofit/>
          </a:bodyPr>
          <a:lstStyle/>
          <a:p>
            <a:r>
              <a:rPr lang="en-US" sz="2000" dirty="0" smtClean="0">
                <a:latin typeface="+mn-lt"/>
              </a:rPr>
              <a:t>Admin login page (Admin side) :</a:t>
            </a:r>
            <a:endParaRPr lang="en-US" sz="2000" dirty="0">
              <a:latin typeface="+mn-lt"/>
            </a:endParaRPr>
          </a:p>
        </p:txBody>
      </p:sp>
      <p:pic>
        <p:nvPicPr>
          <p:cNvPr id="4" name="Content Placeholder 3"/>
          <p:cNvPicPr>
            <a:picLocks noGrp="1"/>
          </p:cNvPicPr>
          <p:nvPr>
            <p:ph idx="1"/>
          </p:nvPr>
        </p:nvPicPr>
        <p:blipFill>
          <a:blip r:embed="rId2"/>
          <a:srcRect/>
          <a:stretch>
            <a:fillRect/>
          </a:stretch>
        </p:blipFill>
        <p:spPr bwMode="auto">
          <a:xfrm>
            <a:off x="726256" y="1219200"/>
            <a:ext cx="7691487" cy="4324350"/>
          </a:xfrm>
          <a:prstGeom prst="rect">
            <a:avLst/>
          </a:prstGeom>
          <a:noFill/>
          <a:ln w="9525">
            <a:noFill/>
            <a:miter lim="800000"/>
            <a:headEnd/>
            <a:tailEnd/>
          </a:ln>
        </p:spPr>
      </p:pic>
      <p:pic>
        <p:nvPicPr>
          <p:cNvPr id="5" name="Picture 4" descr="images-removebg-preview.png">
            <a:hlinkClick r:id="rId3" action="ppaction://hlinksldjump"/>
          </p:cNvPr>
          <p:cNvPicPr>
            <a:picLocks noChangeAspect="1"/>
          </p:cNvPicPr>
          <p:nvPr/>
        </p:nvPicPr>
        <p:blipFill>
          <a:blip r:embed="rId4" cstate="print"/>
          <a:stretch>
            <a:fillRect/>
          </a:stretch>
        </p:blipFill>
        <p:spPr>
          <a:xfrm>
            <a:off x="7696200" y="5695950"/>
            <a:ext cx="1162050" cy="1162050"/>
          </a:xfrm>
          <a:prstGeom prst="rect">
            <a:avLst/>
          </a:prstGeom>
        </p:spPr>
      </p:pic>
    </p:spTree>
  </p:cSld>
  <p:clrMapOvr>
    <a:masterClrMapping/>
  </p:clrMapOvr>
  <p:transition>
    <p:wipe dir="d"/>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9600"/>
            <a:ext cx="8229600" cy="609600"/>
          </a:xfrm>
        </p:spPr>
        <p:txBody>
          <a:bodyPr>
            <a:normAutofit/>
          </a:bodyPr>
          <a:lstStyle/>
          <a:p>
            <a:r>
              <a:rPr lang="en-US" sz="2000" dirty="0" smtClean="0">
                <a:latin typeface="+mn-lt"/>
              </a:rPr>
              <a:t>Admin Home page (Admin side) :</a:t>
            </a:r>
            <a:endParaRPr lang="en-US" sz="2000" dirty="0">
              <a:latin typeface="+mn-lt"/>
            </a:endParaRPr>
          </a:p>
        </p:txBody>
      </p:sp>
      <p:pic>
        <p:nvPicPr>
          <p:cNvPr id="4" name="Content Placeholder 3"/>
          <p:cNvPicPr>
            <a:picLocks noGrp="1"/>
          </p:cNvPicPr>
          <p:nvPr>
            <p:ph idx="1"/>
          </p:nvPr>
        </p:nvPicPr>
        <p:blipFill>
          <a:blip r:embed="rId2"/>
          <a:srcRect/>
          <a:stretch>
            <a:fillRect/>
          </a:stretch>
        </p:blipFill>
        <p:spPr bwMode="auto">
          <a:xfrm>
            <a:off x="726256" y="1295400"/>
            <a:ext cx="7691487" cy="4324350"/>
          </a:xfrm>
          <a:prstGeom prst="rect">
            <a:avLst/>
          </a:prstGeom>
          <a:noFill/>
          <a:ln w="9525">
            <a:noFill/>
            <a:miter lim="800000"/>
            <a:headEnd/>
            <a:tailEnd/>
          </a:ln>
        </p:spPr>
      </p:pic>
      <p:pic>
        <p:nvPicPr>
          <p:cNvPr id="5" name="Picture 4" descr="images-removebg-preview.png">
            <a:hlinkClick r:id="rId3" action="ppaction://hlinksldjump"/>
          </p:cNvPr>
          <p:cNvPicPr>
            <a:picLocks noChangeAspect="1"/>
          </p:cNvPicPr>
          <p:nvPr/>
        </p:nvPicPr>
        <p:blipFill>
          <a:blip r:embed="rId4" cstate="print"/>
          <a:stretch>
            <a:fillRect/>
          </a:stretch>
        </p:blipFill>
        <p:spPr>
          <a:xfrm>
            <a:off x="7696200" y="5695950"/>
            <a:ext cx="1162050" cy="1162050"/>
          </a:xfrm>
          <a:prstGeom prst="rect">
            <a:avLst/>
          </a:prstGeom>
        </p:spPr>
      </p:pic>
    </p:spTree>
  </p:cSld>
  <p:clrMapOvr>
    <a:masterClrMapping/>
  </p:clrMapOvr>
  <p:transition>
    <p:wipe dir="d"/>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9600"/>
            <a:ext cx="8229600" cy="609600"/>
          </a:xfrm>
        </p:spPr>
        <p:txBody>
          <a:bodyPr>
            <a:normAutofit/>
          </a:bodyPr>
          <a:lstStyle/>
          <a:p>
            <a:r>
              <a:rPr lang="en-US" sz="2000" dirty="0" smtClean="0">
                <a:latin typeface="+mn-lt"/>
              </a:rPr>
              <a:t>All Dentist list page (Admin side) :</a:t>
            </a:r>
            <a:endParaRPr lang="en-US" sz="2000" dirty="0">
              <a:latin typeface="+mn-lt"/>
            </a:endParaRPr>
          </a:p>
        </p:txBody>
      </p:sp>
      <p:pic>
        <p:nvPicPr>
          <p:cNvPr id="4" name="Content Placeholder 3"/>
          <p:cNvPicPr>
            <a:picLocks noGrp="1"/>
          </p:cNvPicPr>
          <p:nvPr>
            <p:ph idx="1"/>
          </p:nvPr>
        </p:nvPicPr>
        <p:blipFill>
          <a:blip r:embed="rId2"/>
          <a:srcRect/>
          <a:stretch>
            <a:fillRect/>
          </a:stretch>
        </p:blipFill>
        <p:spPr bwMode="auto">
          <a:xfrm>
            <a:off x="726256" y="1390650"/>
            <a:ext cx="7691487" cy="4324350"/>
          </a:xfrm>
          <a:prstGeom prst="rect">
            <a:avLst/>
          </a:prstGeom>
          <a:noFill/>
          <a:ln w="9525">
            <a:noFill/>
            <a:miter lim="800000"/>
            <a:headEnd/>
            <a:tailEnd/>
          </a:ln>
        </p:spPr>
      </p:pic>
      <p:pic>
        <p:nvPicPr>
          <p:cNvPr id="5" name="Picture 4" descr="images-removebg-preview.png">
            <a:hlinkClick r:id="rId3" action="ppaction://hlinksldjump"/>
          </p:cNvPr>
          <p:cNvPicPr>
            <a:picLocks noChangeAspect="1"/>
          </p:cNvPicPr>
          <p:nvPr/>
        </p:nvPicPr>
        <p:blipFill>
          <a:blip r:embed="rId4" cstate="print"/>
          <a:stretch>
            <a:fillRect/>
          </a:stretch>
        </p:blipFill>
        <p:spPr>
          <a:xfrm>
            <a:off x="7696200" y="5695950"/>
            <a:ext cx="1162050" cy="1162050"/>
          </a:xfrm>
          <a:prstGeom prst="rect">
            <a:avLst/>
          </a:prstGeom>
        </p:spPr>
      </p:pic>
    </p:spTree>
  </p:cSld>
  <p:clrMapOvr>
    <a:masterClrMapping/>
  </p:clrMapOvr>
  <p:transition>
    <p:wipe dir="d"/>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85800"/>
            <a:ext cx="8229600" cy="533400"/>
          </a:xfrm>
        </p:spPr>
        <p:txBody>
          <a:bodyPr>
            <a:normAutofit/>
          </a:bodyPr>
          <a:lstStyle/>
          <a:p>
            <a:r>
              <a:rPr lang="en-US" sz="2000" dirty="0" smtClean="0">
                <a:latin typeface="+mn-lt"/>
              </a:rPr>
              <a:t>Add dentist page (Admin side) :</a:t>
            </a:r>
            <a:endParaRPr lang="en-US" sz="2000" dirty="0">
              <a:latin typeface="+mn-lt"/>
            </a:endParaRPr>
          </a:p>
        </p:txBody>
      </p:sp>
      <p:pic>
        <p:nvPicPr>
          <p:cNvPr id="4" name="Content Placeholder 3"/>
          <p:cNvPicPr>
            <a:picLocks noGrp="1"/>
          </p:cNvPicPr>
          <p:nvPr>
            <p:ph idx="1"/>
          </p:nvPr>
        </p:nvPicPr>
        <p:blipFill>
          <a:blip r:embed="rId2"/>
          <a:srcRect/>
          <a:stretch>
            <a:fillRect/>
          </a:stretch>
        </p:blipFill>
        <p:spPr bwMode="auto">
          <a:xfrm>
            <a:off x="726256" y="1295400"/>
            <a:ext cx="7691487" cy="4324350"/>
          </a:xfrm>
          <a:prstGeom prst="rect">
            <a:avLst/>
          </a:prstGeom>
          <a:noFill/>
          <a:ln w="9525">
            <a:noFill/>
            <a:miter lim="800000"/>
            <a:headEnd/>
            <a:tailEnd/>
          </a:ln>
        </p:spPr>
      </p:pic>
      <p:pic>
        <p:nvPicPr>
          <p:cNvPr id="5" name="Picture 4" descr="images-removebg-preview.png">
            <a:hlinkClick r:id="rId3" action="ppaction://hlinksldjump"/>
          </p:cNvPr>
          <p:cNvPicPr>
            <a:picLocks noChangeAspect="1"/>
          </p:cNvPicPr>
          <p:nvPr/>
        </p:nvPicPr>
        <p:blipFill>
          <a:blip r:embed="rId4" cstate="print"/>
          <a:stretch>
            <a:fillRect/>
          </a:stretch>
        </p:blipFill>
        <p:spPr>
          <a:xfrm>
            <a:off x="7696200" y="5695950"/>
            <a:ext cx="1162050" cy="1162050"/>
          </a:xfrm>
          <a:prstGeom prst="rect">
            <a:avLst/>
          </a:prstGeom>
        </p:spPr>
      </p:pic>
    </p:spTree>
  </p:cSld>
  <p:clrMapOvr>
    <a:masterClrMapping/>
  </p:clrMapOvr>
  <p:transition>
    <p:wipe dir="d"/>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85800"/>
            <a:ext cx="8229600" cy="533400"/>
          </a:xfrm>
        </p:spPr>
        <p:txBody>
          <a:bodyPr>
            <a:normAutofit/>
          </a:bodyPr>
          <a:lstStyle/>
          <a:p>
            <a:r>
              <a:rPr lang="en-US" sz="2000" dirty="0" smtClean="0">
                <a:latin typeface="+mn-lt"/>
              </a:rPr>
              <a:t>Add dentist page (Admin side) :</a:t>
            </a:r>
            <a:endParaRPr lang="en-US" sz="2000" dirty="0">
              <a:latin typeface="+mn-lt"/>
            </a:endParaRPr>
          </a:p>
        </p:txBody>
      </p:sp>
      <p:pic>
        <p:nvPicPr>
          <p:cNvPr id="4" name="Content Placeholder 3"/>
          <p:cNvPicPr>
            <a:picLocks noGrp="1"/>
          </p:cNvPicPr>
          <p:nvPr>
            <p:ph idx="1"/>
          </p:nvPr>
        </p:nvPicPr>
        <p:blipFill>
          <a:blip r:embed="rId2"/>
          <a:srcRect/>
          <a:stretch>
            <a:fillRect/>
          </a:stretch>
        </p:blipFill>
        <p:spPr bwMode="auto">
          <a:xfrm>
            <a:off x="726256" y="1219200"/>
            <a:ext cx="7691487" cy="4324350"/>
          </a:xfrm>
          <a:prstGeom prst="rect">
            <a:avLst/>
          </a:prstGeom>
          <a:noFill/>
          <a:ln w="9525">
            <a:noFill/>
            <a:miter lim="800000"/>
            <a:headEnd/>
            <a:tailEnd/>
          </a:ln>
        </p:spPr>
      </p:pic>
      <p:pic>
        <p:nvPicPr>
          <p:cNvPr id="5" name="Picture 4" descr="images-removebg-preview.png">
            <a:hlinkClick r:id="rId3" action="ppaction://hlinksldjump"/>
          </p:cNvPr>
          <p:cNvPicPr>
            <a:picLocks noChangeAspect="1"/>
          </p:cNvPicPr>
          <p:nvPr/>
        </p:nvPicPr>
        <p:blipFill>
          <a:blip r:embed="rId4" cstate="print"/>
          <a:stretch>
            <a:fillRect/>
          </a:stretch>
        </p:blipFill>
        <p:spPr>
          <a:xfrm>
            <a:off x="7696200" y="5695950"/>
            <a:ext cx="1162050" cy="1162050"/>
          </a:xfrm>
          <a:prstGeom prst="rect">
            <a:avLst/>
          </a:prstGeom>
        </p:spPr>
      </p:pic>
    </p:spTree>
  </p:cSld>
  <p:clrMapOvr>
    <a:masterClrMapping/>
  </p:clrMapOvr>
  <p:transition>
    <p:wipe dir="d"/>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0"/>
            <a:ext cx="8229600" cy="533400"/>
          </a:xfrm>
        </p:spPr>
        <p:txBody>
          <a:bodyPr>
            <a:normAutofit/>
          </a:bodyPr>
          <a:lstStyle/>
          <a:p>
            <a:r>
              <a:rPr lang="en-US" sz="2000" dirty="0" smtClean="0">
                <a:latin typeface="+mn-lt"/>
              </a:rPr>
              <a:t>Add success page (Admin side) :</a:t>
            </a:r>
            <a:endParaRPr lang="en-US" sz="2000" dirty="0">
              <a:latin typeface="+mn-lt"/>
            </a:endParaRPr>
          </a:p>
        </p:txBody>
      </p:sp>
      <p:pic>
        <p:nvPicPr>
          <p:cNvPr id="4" name="Content Placeholder 3"/>
          <p:cNvPicPr>
            <a:picLocks noGrp="1"/>
          </p:cNvPicPr>
          <p:nvPr>
            <p:ph idx="1"/>
          </p:nvPr>
        </p:nvPicPr>
        <p:blipFill>
          <a:blip r:embed="rId2"/>
          <a:srcRect/>
          <a:stretch>
            <a:fillRect/>
          </a:stretch>
        </p:blipFill>
        <p:spPr bwMode="auto">
          <a:xfrm>
            <a:off x="726256" y="1371600"/>
            <a:ext cx="7691487" cy="4324350"/>
          </a:xfrm>
          <a:prstGeom prst="rect">
            <a:avLst/>
          </a:prstGeom>
          <a:noFill/>
          <a:ln w="9525">
            <a:noFill/>
            <a:miter lim="800000"/>
            <a:headEnd/>
            <a:tailEnd/>
          </a:ln>
        </p:spPr>
      </p:pic>
      <p:pic>
        <p:nvPicPr>
          <p:cNvPr id="5" name="Picture 4" descr="images-removebg-preview.png">
            <a:hlinkClick r:id="rId3" action="ppaction://hlinksldjump"/>
          </p:cNvPr>
          <p:cNvPicPr>
            <a:picLocks noChangeAspect="1"/>
          </p:cNvPicPr>
          <p:nvPr/>
        </p:nvPicPr>
        <p:blipFill>
          <a:blip r:embed="rId4" cstate="print"/>
          <a:stretch>
            <a:fillRect/>
          </a:stretch>
        </p:blipFill>
        <p:spPr>
          <a:xfrm>
            <a:off x="7696200" y="5695950"/>
            <a:ext cx="1162050" cy="1162050"/>
          </a:xfrm>
          <a:prstGeom prst="rect">
            <a:avLst/>
          </a:prstGeom>
        </p:spPr>
      </p:pic>
    </p:spTree>
  </p:cSld>
  <p:clrMapOvr>
    <a:masterClrMapping/>
  </p:clrMapOvr>
  <p:transition>
    <p:wipe dir="d"/>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9600"/>
            <a:ext cx="8229600" cy="609600"/>
          </a:xfrm>
        </p:spPr>
        <p:txBody>
          <a:bodyPr>
            <a:normAutofit/>
          </a:bodyPr>
          <a:lstStyle/>
          <a:p>
            <a:r>
              <a:rPr lang="en-US" sz="2000" dirty="0" smtClean="0">
                <a:latin typeface="+mn-lt"/>
              </a:rPr>
              <a:t>Patients list page (Admin side) :</a:t>
            </a:r>
            <a:endParaRPr lang="en-US" sz="2000" dirty="0">
              <a:latin typeface="+mn-lt"/>
            </a:endParaRPr>
          </a:p>
        </p:txBody>
      </p:sp>
      <p:pic>
        <p:nvPicPr>
          <p:cNvPr id="4" name="Content Placeholder 3"/>
          <p:cNvPicPr>
            <a:picLocks noGrp="1"/>
          </p:cNvPicPr>
          <p:nvPr>
            <p:ph idx="1"/>
          </p:nvPr>
        </p:nvPicPr>
        <p:blipFill>
          <a:blip r:embed="rId2"/>
          <a:srcRect/>
          <a:stretch>
            <a:fillRect/>
          </a:stretch>
        </p:blipFill>
        <p:spPr bwMode="auto">
          <a:xfrm>
            <a:off x="726256" y="1238250"/>
            <a:ext cx="7691487" cy="4324350"/>
          </a:xfrm>
          <a:prstGeom prst="rect">
            <a:avLst/>
          </a:prstGeom>
          <a:noFill/>
          <a:ln w="9525">
            <a:noFill/>
            <a:miter lim="800000"/>
            <a:headEnd/>
            <a:tailEnd/>
          </a:ln>
        </p:spPr>
      </p:pic>
      <p:pic>
        <p:nvPicPr>
          <p:cNvPr id="5" name="Picture 4" descr="images-removebg-preview.png">
            <a:hlinkClick r:id="rId3" action="ppaction://hlinksldjump"/>
          </p:cNvPr>
          <p:cNvPicPr>
            <a:picLocks noChangeAspect="1"/>
          </p:cNvPicPr>
          <p:nvPr/>
        </p:nvPicPr>
        <p:blipFill>
          <a:blip r:embed="rId4" cstate="print"/>
          <a:stretch>
            <a:fillRect/>
          </a:stretch>
        </p:blipFill>
        <p:spPr>
          <a:xfrm>
            <a:off x="7696200" y="5695950"/>
            <a:ext cx="1162050" cy="1162050"/>
          </a:xfrm>
          <a:prstGeom prst="rect">
            <a:avLst/>
          </a:prstGeom>
        </p:spPr>
      </p:pic>
    </p:spTree>
  </p:cSld>
  <p:clrMapOvr>
    <a:masterClrMapping/>
  </p:clrMapOvr>
  <p:transition>
    <p:wipe dir="d"/>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85800"/>
            <a:ext cx="8229600" cy="533400"/>
          </a:xfrm>
        </p:spPr>
        <p:txBody>
          <a:bodyPr>
            <a:normAutofit/>
          </a:bodyPr>
          <a:lstStyle/>
          <a:p>
            <a:r>
              <a:rPr lang="en-US" sz="2000" dirty="0" smtClean="0">
                <a:latin typeface="+mn-lt"/>
              </a:rPr>
              <a:t>Find patient page (Admin side) :</a:t>
            </a:r>
            <a:endParaRPr lang="en-US" sz="2000" dirty="0">
              <a:latin typeface="+mn-lt"/>
            </a:endParaRPr>
          </a:p>
        </p:txBody>
      </p:sp>
      <p:pic>
        <p:nvPicPr>
          <p:cNvPr id="4" name="Content Placeholder 3"/>
          <p:cNvPicPr>
            <a:picLocks noGrp="1"/>
          </p:cNvPicPr>
          <p:nvPr>
            <p:ph idx="1"/>
          </p:nvPr>
        </p:nvPicPr>
        <p:blipFill>
          <a:blip r:embed="rId2"/>
          <a:srcRect/>
          <a:stretch>
            <a:fillRect/>
          </a:stretch>
        </p:blipFill>
        <p:spPr bwMode="auto">
          <a:xfrm>
            <a:off x="726256" y="1295400"/>
            <a:ext cx="7691487" cy="4324350"/>
          </a:xfrm>
          <a:prstGeom prst="rect">
            <a:avLst/>
          </a:prstGeom>
          <a:noFill/>
          <a:ln w="9525">
            <a:noFill/>
            <a:miter lim="800000"/>
            <a:headEnd/>
            <a:tailEnd/>
          </a:ln>
        </p:spPr>
      </p:pic>
      <p:pic>
        <p:nvPicPr>
          <p:cNvPr id="5" name="Picture 4" descr="images-removebg-preview.png">
            <a:hlinkClick r:id="rId3" action="ppaction://hlinksldjump"/>
          </p:cNvPr>
          <p:cNvPicPr>
            <a:picLocks noChangeAspect="1"/>
          </p:cNvPicPr>
          <p:nvPr/>
        </p:nvPicPr>
        <p:blipFill>
          <a:blip r:embed="rId4" cstate="print"/>
          <a:stretch>
            <a:fillRect/>
          </a:stretch>
        </p:blipFill>
        <p:spPr>
          <a:xfrm>
            <a:off x="7696200" y="5695950"/>
            <a:ext cx="1162050" cy="1162050"/>
          </a:xfrm>
          <a:prstGeom prst="rect">
            <a:avLst/>
          </a:prstGeom>
        </p:spPr>
      </p:pic>
    </p:spTree>
  </p:cSld>
  <p:clrMapOvr>
    <a:masterClrMapping/>
  </p:clrMapOvr>
  <p:transition>
    <p:wipe dir="d"/>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00200"/>
            <a:ext cx="8229600" cy="4974336"/>
          </a:xfrm>
        </p:spPr>
        <p:txBody>
          <a:bodyPr>
            <a:normAutofit/>
          </a:bodyPr>
          <a:lstStyle/>
          <a:p>
            <a:pPr>
              <a:buClr>
                <a:srgbClr val="002060"/>
              </a:buClr>
            </a:pPr>
            <a:r>
              <a:rPr lang="en-US" sz="2000" b="1" dirty="0" smtClean="0"/>
              <a:t>Objective of proposed system:</a:t>
            </a:r>
            <a:endParaRPr lang="en-US" sz="2000" dirty="0" smtClean="0"/>
          </a:p>
          <a:p>
            <a:pPr>
              <a:buClr>
                <a:srgbClr val="002060"/>
              </a:buClr>
            </a:pPr>
            <a:r>
              <a:rPr lang="en-US" sz="2000" dirty="0" smtClean="0"/>
              <a:t>The main objective of proposed system is to manage the details of dental clinic, doctors, patients and appointments. It manages all the information about dental clinic, booking, appointment, dental clinic. It tracks all the details about the patient, test, appointment.</a:t>
            </a:r>
          </a:p>
          <a:p>
            <a:pPr>
              <a:buClr>
                <a:srgbClr val="002060"/>
              </a:buClr>
            </a:pPr>
            <a:endParaRPr lang="en-US" sz="2000" dirty="0" smtClean="0"/>
          </a:p>
          <a:p>
            <a:pPr>
              <a:buClr>
                <a:srgbClr val="002060"/>
              </a:buClr>
            </a:pPr>
            <a:r>
              <a:rPr lang="en-US" sz="2000" dirty="0" smtClean="0"/>
              <a:t>The purpose of project is to build an application program to reduce the manual work for managing the dental clinic, doctors, appointments &amp; patients.</a:t>
            </a:r>
            <a:endParaRPr lang="en-US" sz="2000" dirty="0"/>
          </a:p>
        </p:txBody>
      </p:sp>
      <p:pic>
        <p:nvPicPr>
          <p:cNvPr id="5" name="Picture 4" descr="images-removebg-preview.png">
            <a:hlinkClick r:id="rId2" action="ppaction://hlinksldjump"/>
          </p:cNvPr>
          <p:cNvPicPr>
            <a:picLocks noChangeAspect="1"/>
          </p:cNvPicPr>
          <p:nvPr/>
        </p:nvPicPr>
        <p:blipFill>
          <a:blip r:embed="rId3" cstate="print"/>
          <a:stretch>
            <a:fillRect/>
          </a:stretch>
        </p:blipFill>
        <p:spPr>
          <a:xfrm>
            <a:off x="7696200" y="5695950"/>
            <a:ext cx="1162050" cy="1162050"/>
          </a:xfrm>
          <a:prstGeom prst="rect">
            <a:avLst/>
          </a:prstGeom>
        </p:spPr>
      </p:pic>
    </p:spTree>
  </p:cSld>
  <p:clrMapOvr>
    <a:masterClrMapping/>
  </p:clrMapOvr>
  <p:transition>
    <p:wipe dir="d"/>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85800"/>
            <a:ext cx="8229600" cy="609600"/>
          </a:xfrm>
        </p:spPr>
        <p:txBody>
          <a:bodyPr>
            <a:normAutofit/>
          </a:bodyPr>
          <a:lstStyle/>
          <a:p>
            <a:r>
              <a:rPr lang="en-US" sz="2000" dirty="0" smtClean="0">
                <a:latin typeface="+mn-lt"/>
              </a:rPr>
              <a:t>Appointment list page (Admin side) :</a:t>
            </a:r>
            <a:endParaRPr lang="en-US" sz="2000" dirty="0">
              <a:latin typeface="+mn-lt"/>
            </a:endParaRPr>
          </a:p>
        </p:txBody>
      </p:sp>
      <p:pic>
        <p:nvPicPr>
          <p:cNvPr id="4" name="Content Placeholder 3"/>
          <p:cNvPicPr>
            <a:picLocks noGrp="1"/>
          </p:cNvPicPr>
          <p:nvPr>
            <p:ph idx="1"/>
          </p:nvPr>
        </p:nvPicPr>
        <p:blipFill>
          <a:blip r:embed="rId2"/>
          <a:srcRect/>
          <a:stretch>
            <a:fillRect/>
          </a:stretch>
        </p:blipFill>
        <p:spPr bwMode="auto">
          <a:xfrm>
            <a:off x="726256" y="1371600"/>
            <a:ext cx="7691487" cy="4324350"/>
          </a:xfrm>
          <a:prstGeom prst="rect">
            <a:avLst/>
          </a:prstGeom>
          <a:noFill/>
          <a:ln w="9525">
            <a:noFill/>
            <a:miter lim="800000"/>
            <a:headEnd/>
            <a:tailEnd/>
          </a:ln>
        </p:spPr>
      </p:pic>
      <p:pic>
        <p:nvPicPr>
          <p:cNvPr id="5" name="Picture 4" descr="images-removebg-preview.png">
            <a:hlinkClick r:id="rId3" action="ppaction://hlinksldjump"/>
          </p:cNvPr>
          <p:cNvPicPr>
            <a:picLocks noChangeAspect="1"/>
          </p:cNvPicPr>
          <p:nvPr/>
        </p:nvPicPr>
        <p:blipFill>
          <a:blip r:embed="rId4" cstate="print"/>
          <a:stretch>
            <a:fillRect/>
          </a:stretch>
        </p:blipFill>
        <p:spPr>
          <a:xfrm>
            <a:off x="7696200" y="5695950"/>
            <a:ext cx="1162050" cy="1162050"/>
          </a:xfrm>
          <a:prstGeom prst="rect">
            <a:avLst/>
          </a:prstGeom>
        </p:spPr>
      </p:pic>
    </p:spTree>
  </p:cSld>
  <p:clrMapOvr>
    <a:masterClrMapping/>
  </p:clrMapOvr>
  <p:transition>
    <p:wipe dir="d"/>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p:cNvPicPr>
          <p:nvPr>
            <p:ph idx="1"/>
          </p:nvPr>
        </p:nvPicPr>
        <p:blipFill>
          <a:blip r:embed="rId2"/>
          <a:srcRect/>
          <a:stretch>
            <a:fillRect/>
          </a:stretch>
        </p:blipFill>
        <p:spPr bwMode="auto">
          <a:xfrm>
            <a:off x="762000" y="1238250"/>
            <a:ext cx="7691487" cy="4324350"/>
          </a:xfrm>
          <a:prstGeom prst="rect">
            <a:avLst/>
          </a:prstGeom>
          <a:noFill/>
          <a:ln w="9525">
            <a:noFill/>
            <a:miter lim="800000"/>
            <a:headEnd/>
            <a:tailEnd/>
          </a:ln>
        </p:spPr>
      </p:pic>
      <p:sp>
        <p:nvSpPr>
          <p:cNvPr id="7" name="Title 1"/>
          <p:cNvSpPr>
            <a:spLocks noGrp="1"/>
          </p:cNvSpPr>
          <p:nvPr>
            <p:ph type="title"/>
          </p:nvPr>
        </p:nvSpPr>
        <p:spPr>
          <a:xfrm>
            <a:off x="457200" y="609600"/>
            <a:ext cx="8229600" cy="533400"/>
          </a:xfrm>
        </p:spPr>
        <p:txBody>
          <a:bodyPr>
            <a:normAutofit/>
          </a:bodyPr>
          <a:lstStyle/>
          <a:p>
            <a:r>
              <a:rPr lang="en-US" sz="2000" dirty="0" smtClean="0">
                <a:latin typeface="+mn-lt"/>
              </a:rPr>
              <a:t>Find appointment page (Admin side) :</a:t>
            </a:r>
            <a:endParaRPr lang="en-US" sz="2000" dirty="0">
              <a:latin typeface="+mn-lt"/>
            </a:endParaRPr>
          </a:p>
        </p:txBody>
      </p:sp>
      <p:pic>
        <p:nvPicPr>
          <p:cNvPr id="8" name="Picture 7" descr="images-removebg-preview.png">
            <a:hlinkClick r:id="rId3" action="ppaction://hlinksldjump"/>
          </p:cNvPr>
          <p:cNvPicPr>
            <a:picLocks noChangeAspect="1"/>
          </p:cNvPicPr>
          <p:nvPr/>
        </p:nvPicPr>
        <p:blipFill>
          <a:blip r:embed="rId4" cstate="print"/>
          <a:stretch>
            <a:fillRect/>
          </a:stretch>
        </p:blipFill>
        <p:spPr>
          <a:xfrm>
            <a:off x="7696200" y="5695950"/>
            <a:ext cx="1162050" cy="1162050"/>
          </a:xfrm>
          <a:prstGeom prst="rect">
            <a:avLst/>
          </a:prstGeom>
        </p:spPr>
      </p:pic>
    </p:spTree>
  </p:cSld>
  <p:clrMapOvr>
    <a:masterClrMapping/>
  </p:clrMapOvr>
  <p:transition>
    <p:wipe dir="d"/>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p:cNvPicPr>
          <p:nvPr>
            <p:ph idx="1"/>
          </p:nvPr>
        </p:nvPicPr>
        <p:blipFill>
          <a:blip r:embed="rId2"/>
          <a:srcRect/>
          <a:stretch>
            <a:fillRect/>
          </a:stretch>
        </p:blipFill>
        <p:spPr bwMode="auto">
          <a:xfrm>
            <a:off x="726256" y="1219200"/>
            <a:ext cx="7691487" cy="4324350"/>
          </a:xfrm>
          <a:prstGeom prst="rect">
            <a:avLst/>
          </a:prstGeom>
          <a:noFill/>
          <a:ln w="9525">
            <a:noFill/>
            <a:miter lim="800000"/>
            <a:headEnd/>
            <a:tailEnd/>
          </a:ln>
        </p:spPr>
      </p:pic>
      <p:sp>
        <p:nvSpPr>
          <p:cNvPr id="5" name="Title 1"/>
          <p:cNvSpPr>
            <a:spLocks noGrp="1"/>
          </p:cNvSpPr>
          <p:nvPr>
            <p:ph type="title"/>
          </p:nvPr>
        </p:nvSpPr>
        <p:spPr>
          <a:xfrm>
            <a:off x="457200" y="609600"/>
            <a:ext cx="8229600" cy="533400"/>
          </a:xfrm>
        </p:spPr>
        <p:txBody>
          <a:bodyPr>
            <a:normAutofit/>
          </a:bodyPr>
          <a:lstStyle/>
          <a:p>
            <a:r>
              <a:rPr lang="en-US" sz="2000" dirty="0" smtClean="0">
                <a:latin typeface="+mn-lt"/>
              </a:rPr>
              <a:t>Services list page (Admin side) :</a:t>
            </a:r>
            <a:endParaRPr lang="en-US" sz="2000" dirty="0">
              <a:latin typeface="+mn-lt"/>
            </a:endParaRPr>
          </a:p>
        </p:txBody>
      </p:sp>
      <p:pic>
        <p:nvPicPr>
          <p:cNvPr id="6" name="Picture 5" descr="images-removebg-preview.png">
            <a:hlinkClick r:id="rId3" action="ppaction://hlinksldjump"/>
          </p:cNvPr>
          <p:cNvPicPr>
            <a:picLocks noChangeAspect="1"/>
          </p:cNvPicPr>
          <p:nvPr/>
        </p:nvPicPr>
        <p:blipFill>
          <a:blip r:embed="rId4" cstate="print"/>
          <a:stretch>
            <a:fillRect/>
          </a:stretch>
        </p:blipFill>
        <p:spPr>
          <a:xfrm>
            <a:off x="7696200" y="5695950"/>
            <a:ext cx="1162050" cy="1162050"/>
          </a:xfrm>
          <a:prstGeom prst="rect">
            <a:avLst/>
          </a:prstGeom>
        </p:spPr>
      </p:pic>
    </p:spTree>
  </p:cSld>
  <p:clrMapOvr>
    <a:masterClrMapping/>
  </p:clrMapOvr>
  <p:transition>
    <p:wipe dir="d"/>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p:cNvPicPr>
          <p:nvPr>
            <p:ph idx="1"/>
          </p:nvPr>
        </p:nvPicPr>
        <p:blipFill>
          <a:blip r:embed="rId2"/>
          <a:srcRect/>
          <a:stretch>
            <a:fillRect/>
          </a:stretch>
        </p:blipFill>
        <p:spPr bwMode="auto">
          <a:xfrm>
            <a:off x="726256" y="1219200"/>
            <a:ext cx="7691487" cy="4324350"/>
          </a:xfrm>
          <a:prstGeom prst="rect">
            <a:avLst/>
          </a:prstGeom>
          <a:noFill/>
          <a:ln w="9525">
            <a:noFill/>
            <a:miter lim="800000"/>
            <a:headEnd/>
            <a:tailEnd/>
          </a:ln>
        </p:spPr>
      </p:pic>
      <p:sp>
        <p:nvSpPr>
          <p:cNvPr id="5" name="Title 1"/>
          <p:cNvSpPr>
            <a:spLocks noGrp="1"/>
          </p:cNvSpPr>
          <p:nvPr>
            <p:ph type="title"/>
          </p:nvPr>
        </p:nvSpPr>
        <p:spPr>
          <a:xfrm>
            <a:off x="457200" y="609600"/>
            <a:ext cx="8229600" cy="533400"/>
          </a:xfrm>
        </p:spPr>
        <p:txBody>
          <a:bodyPr>
            <a:normAutofit/>
          </a:bodyPr>
          <a:lstStyle/>
          <a:p>
            <a:r>
              <a:rPr lang="en-US" sz="2000" dirty="0" smtClean="0">
                <a:latin typeface="+mn-lt"/>
              </a:rPr>
              <a:t>Add services page (Admin side) :</a:t>
            </a:r>
            <a:endParaRPr lang="en-US" sz="2000" dirty="0">
              <a:latin typeface="+mn-lt"/>
            </a:endParaRPr>
          </a:p>
        </p:txBody>
      </p:sp>
      <p:pic>
        <p:nvPicPr>
          <p:cNvPr id="6" name="Picture 5" descr="images-removebg-preview.png">
            <a:hlinkClick r:id="rId3" action="ppaction://hlinksldjump"/>
          </p:cNvPr>
          <p:cNvPicPr>
            <a:picLocks noChangeAspect="1"/>
          </p:cNvPicPr>
          <p:nvPr/>
        </p:nvPicPr>
        <p:blipFill>
          <a:blip r:embed="rId4" cstate="print"/>
          <a:stretch>
            <a:fillRect/>
          </a:stretch>
        </p:blipFill>
        <p:spPr>
          <a:xfrm>
            <a:off x="7696200" y="5695950"/>
            <a:ext cx="1162050" cy="1162050"/>
          </a:xfrm>
          <a:prstGeom prst="rect">
            <a:avLst/>
          </a:prstGeom>
        </p:spPr>
      </p:pic>
    </p:spTree>
  </p:cSld>
  <p:clrMapOvr>
    <a:masterClrMapping/>
  </p:clrMapOvr>
  <p:transition>
    <p:wipe dir="d"/>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9600"/>
            <a:ext cx="8229600" cy="533400"/>
          </a:xfrm>
        </p:spPr>
        <p:txBody>
          <a:bodyPr>
            <a:normAutofit/>
          </a:bodyPr>
          <a:lstStyle/>
          <a:p>
            <a:r>
              <a:rPr lang="en-US" sz="2000" dirty="0" smtClean="0">
                <a:latin typeface="+mn-lt"/>
              </a:rPr>
              <a:t>Add success page (Admin side) :</a:t>
            </a:r>
            <a:endParaRPr lang="en-US" sz="2000" dirty="0">
              <a:latin typeface="+mn-lt"/>
            </a:endParaRPr>
          </a:p>
        </p:txBody>
      </p:sp>
      <p:pic>
        <p:nvPicPr>
          <p:cNvPr id="4" name="Content Placeholder 3"/>
          <p:cNvPicPr>
            <a:picLocks noGrp="1"/>
          </p:cNvPicPr>
          <p:nvPr>
            <p:ph idx="1"/>
          </p:nvPr>
        </p:nvPicPr>
        <p:blipFill>
          <a:blip r:embed="rId2"/>
          <a:srcRect/>
          <a:stretch>
            <a:fillRect/>
          </a:stretch>
        </p:blipFill>
        <p:spPr bwMode="auto">
          <a:xfrm>
            <a:off x="726256" y="1162050"/>
            <a:ext cx="7691487" cy="4324350"/>
          </a:xfrm>
          <a:prstGeom prst="rect">
            <a:avLst/>
          </a:prstGeom>
          <a:noFill/>
          <a:ln w="9525">
            <a:noFill/>
            <a:miter lim="800000"/>
            <a:headEnd/>
            <a:tailEnd/>
          </a:ln>
        </p:spPr>
      </p:pic>
      <p:pic>
        <p:nvPicPr>
          <p:cNvPr id="5" name="Picture 4" descr="images-removebg-preview.png">
            <a:hlinkClick r:id="rId3" action="ppaction://hlinksldjump"/>
          </p:cNvPr>
          <p:cNvPicPr>
            <a:picLocks noChangeAspect="1"/>
          </p:cNvPicPr>
          <p:nvPr/>
        </p:nvPicPr>
        <p:blipFill>
          <a:blip r:embed="rId4" cstate="print"/>
          <a:stretch>
            <a:fillRect/>
          </a:stretch>
        </p:blipFill>
        <p:spPr>
          <a:xfrm>
            <a:off x="7696200" y="5695950"/>
            <a:ext cx="1162050" cy="1162050"/>
          </a:xfrm>
          <a:prstGeom prst="rect">
            <a:avLst/>
          </a:prstGeom>
        </p:spPr>
      </p:pic>
    </p:spTree>
  </p:cSld>
  <p:clrMapOvr>
    <a:masterClrMapping/>
  </p:clrMapOvr>
  <p:transition>
    <p:wipe dir="d"/>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9600"/>
            <a:ext cx="8229600" cy="609600"/>
          </a:xfrm>
        </p:spPr>
        <p:txBody>
          <a:bodyPr>
            <a:normAutofit/>
          </a:bodyPr>
          <a:lstStyle/>
          <a:p>
            <a:r>
              <a:rPr lang="en-US" sz="2000" dirty="0" smtClean="0">
                <a:latin typeface="+mn-lt"/>
              </a:rPr>
              <a:t>Admin list page (Admin side) :</a:t>
            </a:r>
            <a:endParaRPr lang="en-US" sz="2000" dirty="0">
              <a:latin typeface="+mn-lt"/>
            </a:endParaRPr>
          </a:p>
        </p:txBody>
      </p:sp>
      <p:pic>
        <p:nvPicPr>
          <p:cNvPr id="4" name="Content Placeholder 3"/>
          <p:cNvPicPr>
            <a:picLocks noGrp="1"/>
          </p:cNvPicPr>
          <p:nvPr>
            <p:ph idx="1"/>
          </p:nvPr>
        </p:nvPicPr>
        <p:blipFill>
          <a:blip r:embed="rId2"/>
          <a:srcRect/>
          <a:stretch>
            <a:fillRect/>
          </a:stretch>
        </p:blipFill>
        <p:spPr bwMode="auto">
          <a:xfrm>
            <a:off x="726256" y="1295400"/>
            <a:ext cx="7691487" cy="4324350"/>
          </a:xfrm>
          <a:prstGeom prst="rect">
            <a:avLst/>
          </a:prstGeom>
          <a:noFill/>
          <a:ln w="9525">
            <a:noFill/>
            <a:miter lim="800000"/>
            <a:headEnd/>
            <a:tailEnd/>
          </a:ln>
        </p:spPr>
      </p:pic>
      <p:pic>
        <p:nvPicPr>
          <p:cNvPr id="5" name="Picture 4" descr="images-removebg-preview.png">
            <a:hlinkClick r:id="rId3" action="ppaction://hlinksldjump"/>
          </p:cNvPr>
          <p:cNvPicPr>
            <a:picLocks noChangeAspect="1"/>
          </p:cNvPicPr>
          <p:nvPr/>
        </p:nvPicPr>
        <p:blipFill>
          <a:blip r:embed="rId4" cstate="print"/>
          <a:stretch>
            <a:fillRect/>
          </a:stretch>
        </p:blipFill>
        <p:spPr>
          <a:xfrm>
            <a:off x="7696200" y="5695950"/>
            <a:ext cx="1162050" cy="1162050"/>
          </a:xfrm>
          <a:prstGeom prst="rect">
            <a:avLst/>
          </a:prstGeom>
        </p:spPr>
      </p:pic>
    </p:spTree>
  </p:cSld>
  <p:clrMapOvr>
    <a:masterClrMapping/>
  </p:clrMapOvr>
  <p:transition>
    <p:wipe dir="d"/>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9600"/>
            <a:ext cx="8229600" cy="609600"/>
          </a:xfrm>
        </p:spPr>
        <p:txBody>
          <a:bodyPr>
            <a:normAutofit/>
          </a:bodyPr>
          <a:lstStyle/>
          <a:p>
            <a:r>
              <a:rPr lang="en-US" sz="2000" dirty="0" smtClean="0">
                <a:latin typeface="+mn-lt"/>
              </a:rPr>
              <a:t>Home page (Patient side) :</a:t>
            </a:r>
            <a:endParaRPr lang="en-US" sz="2000" dirty="0">
              <a:latin typeface="+mn-lt"/>
            </a:endParaRPr>
          </a:p>
        </p:txBody>
      </p:sp>
      <p:pic>
        <p:nvPicPr>
          <p:cNvPr id="4" name="Content Placeholder 3"/>
          <p:cNvPicPr>
            <a:picLocks noGrp="1"/>
          </p:cNvPicPr>
          <p:nvPr>
            <p:ph idx="1"/>
          </p:nvPr>
        </p:nvPicPr>
        <p:blipFill>
          <a:blip r:embed="rId2"/>
          <a:srcRect/>
          <a:stretch>
            <a:fillRect/>
          </a:stretch>
        </p:blipFill>
        <p:spPr bwMode="auto">
          <a:xfrm>
            <a:off x="726256" y="1219200"/>
            <a:ext cx="7691487" cy="4324350"/>
          </a:xfrm>
          <a:prstGeom prst="rect">
            <a:avLst/>
          </a:prstGeom>
          <a:noFill/>
          <a:ln w="9525">
            <a:noFill/>
            <a:miter lim="800000"/>
            <a:headEnd/>
            <a:tailEnd/>
          </a:ln>
        </p:spPr>
      </p:pic>
      <p:pic>
        <p:nvPicPr>
          <p:cNvPr id="5" name="Picture 4" descr="images-removebg-preview.png">
            <a:hlinkClick r:id="rId3" action="ppaction://hlinksldjump"/>
          </p:cNvPr>
          <p:cNvPicPr>
            <a:picLocks noChangeAspect="1"/>
          </p:cNvPicPr>
          <p:nvPr/>
        </p:nvPicPr>
        <p:blipFill>
          <a:blip r:embed="rId4" cstate="print"/>
          <a:stretch>
            <a:fillRect/>
          </a:stretch>
        </p:blipFill>
        <p:spPr>
          <a:xfrm>
            <a:off x="7696200" y="5695950"/>
            <a:ext cx="1162050" cy="1162050"/>
          </a:xfrm>
          <a:prstGeom prst="rect">
            <a:avLst/>
          </a:prstGeom>
        </p:spPr>
      </p:pic>
    </p:spTree>
  </p:cSld>
  <p:clrMapOvr>
    <a:masterClrMapping/>
  </p:clrMapOvr>
  <p:transition>
    <p:wipe dir="d"/>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9600"/>
            <a:ext cx="8229600" cy="609600"/>
          </a:xfrm>
        </p:spPr>
        <p:txBody>
          <a:bodyPr>
            <a:normAutofit/>
          </a:bodyPr>
          <a:lstStyle/>
          <a:p>
            <a:r>
              <a:rPr lang="en-US" sz="2000" dirty="0" smtClean="0">
                <a:latin typeface="+mn-lt"/>
              </a:rPr>
              <a:t>New admin registration page (Admin side) :</a:t>
            </a:r>
            <a:endParaRPr lang="en-US" sz="2000" dirty="0">
              <a:latin typeface="+mn-lt"/>
            </a:endParaRPr>
          </a:p>
        </p:txBody>
      </p:sp>
      <p:pic>
        <p:nvPicPr>
          <p:cNvPr id="4" name="Content Placeholder 3"/>
          <p:cNvPicPr>
            <a:picLocks noGrp="1"/>
          </p:cNvPicPr>
          <p:nvPr>
            <p:ph idx="1"/>
          </p:nvPr>
        </p:nvPicPr>
        <p:blipFill>
          <a:blip r:embed="rId2"/>
          <a:srcRect/>
          <a:stretch>
            <a:fillRect/>
          </a:stretch>
        </p:blipFill>
        <p:spPr bwMode="auto">
          <a:xfrm>
            <a:off x="726256" y="1295400"/>
            <a:ext cx="7691487" cy="4324350"/>
          </a:xfrm>
          <a:prstGeom prst="rect">
            <a:avLst/>
          </a:prstGeom>
          <a:noFill/>
          <a:ln w="9525">
            <a:noFill/>
            <a:miter lim="800000"/>
            <a:headEnd/>
            <a:tailEnd/>
          </a:ln>
        </p:spPr>
      </p:pic>
      <p:pic>
        <p:nvPicPr>
          <p:cNvPr id="5" name="Picture 4" descr="images-removebg-preview.png">
            <a:hlinkClick r:id="rId3" action="ppaction://hlinksldjump"/>
          </p:cNvPr>
          <p:cNvPicPr>
            <a:picLocks noChangeAspect="1"/>
          </p:cNvPicPr>
          <p:nvPr/>
        </p:nvPicPr>
        <p:blipFill>
          <a:blip r:embed="rId4" cstate="print"/>
          <a:stretch>
            <a:fillRect/>
          </a:stretch>
        </p:blipFill>
        <p:spPr>
          <a:xfrm>
            <a:off x="7696200" y="5695950"/>
            <a:ext cx="1162050" cy="1162050"/>
          </a:xfrm>
          <a:prstGeom prst="rect">
            <a:avLst/>
          </a:prstGeom>
        </p:spPr>
      </p:pic>
    </p:spTree>
  </p:cSld>
  <p:clrMapOvr>
    <a:masterClrMapping/>
  </p:clrMapOvr>
  <p:transition>
    <p:wipe dir="d"/>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a:buClr>
                <a:schemeClr val="accent4"/>
              </a:buClr>
            </a:pPr>
            <a:r>
              <a:rPr lang="en-IN" sz="2000" dirty="0" smtClean="0"/>
              <a:t>Excel export has not been developed for dental clinic, doctor duo to some critically.</a:t>
            </a:r>
            <a:endParaRPr lang="en-US" sz="2000" dirty="0" smtClean="0"/>
          </a:p>
          <a:p>
            <a:pPr>
              <a:buClr>
                <a:schemeClr val="accent4"/>
              </a:buClr>
            </a:pPr>
            <a:r>
              <a:rPr lang="en-IN" sz="2000" dirty="0" smtClean="0"/>
              <a:t>The transaction are executed in offline mode, hence online data for patient, text capture is not possible.</a:t>
            </a:r>
            <a:endParaRPr lang="en-US" sz="2000" dirty="0" smtClean="0"/>
          </a:p>
          <a:p>
            <a:pPr>
              <a:buClr>
                <a:schemeClr val="accent4"/>
              </a:buClr>
            </a:pPr>
            <a:r>
              <a:rPr lang="en-IN" sz="2000" dirty="0" smtClean="0"/>
              <a:t>Offline reports of dental clinic, appointment, patient cannot be generated due to execution.</a:t>
            </a:r>
            <a:endParaRPr lang="en-US" sz="2000" dirty="0" smtClean="0"/>
          </a:p>
          <a:p>
            <a:pPr>
              <a:buClr>
                <a:schemeClr val="accent4"/>
              </a:buClr>
            </a:pPr>
            <a:r>
              <a:rPr lang="en-IN" sz="2000" dirty="0" smtClean="0"/>
              <a:t>The user is provided help at each step for his convenience in working with the software punctuality of time was also major constraint thus it was not possible to make the software full proof and dynamic.</a:t>
            </a:r>
            <a:endParaRPr lang="en-US" sz="2000" dirty="0" smtClean="0"/>
          </a:p>
          <a:p>
            <a:pPr>
              <a:buClr>
                <a:schemeClr val="accent4"/>
              </a:buClr>
            </a:pPr>
            <a:endParaRPr lang="en-US" sz="2000" dirty="0"/>
          </a:p>
        </p:txBody>
      </p:sp>
      <p:sp>
        <p:nvSpPr>
          <p:cNvPr id="4" name="Title 1"/>
          <p:cNvSpPr>
            <a:spLocks noGrp="1"/>
          </p:cNvSpPr>
          <p:nvPr>
            <p:ph type="title"/>
          </p:nvPr>
        </p:nvSpPr>
        <p:spPr>
          <a:xfrm>
            <a:off x="457200" y="609600"/>
            <a:ext cx="8229600" cy="609600"/>
          </a:xfrm>
        </p:spPr>
        <p:txBody>
          <a:bodyPr>
            <a:normAutofit/>
          </a:bodyPr>
          <a:lstStyle/>
          <a:p>
            <a:r>
              <a:rPr lang="en-IN" sz="2400" dirty="0" smtClean="0">
                <a:latin typeface="+mn-lt"/>
              </a:rPr>
              <a:t>Limitation :</a:t>
            </a:r>
            <a:endParaRPr lang="en-US" sz="2400" dirty="0">
              <a:latin typeface="+mn-lt"/>
            </a:endParaRPr>
          </a:p>
        </p:txBody>
      </p:sp>
      <p:pic>
        <p:nvPicPr>
          <p:cNvPr id="5" name="Picture 4" descr="images-removebg-preview.png">
            <a:hlinkClick r:id="rId2" action="ppaction://hlinksldjump"/>
          </p:cNvPr>
          <p:cNvPicPr>
            <a:picLocks noChangeAspect="1"/>
          </p:cNvPicPr>
          <p:nvPr/>
        </p:nvPicPr>
        <p:blipFill>
          <a:blip r:embed="rId3" cstate="print"/>
          <a:stretch>
            <a:fillRect/>
          </a:stretch>
        </p:blipFill>
        <p:spPr>
          <a:xfrm>
            <a:off x="7696200" y="5695950"/>
            <a:ext cx="1162050" cy="1162050"/>
          </a:xfrm>
          <a:prstGeom prst="rect">
            <a:avLst/>
          </a:prstGeom>
        </p:spPr>
      </p:pic>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a:buClr>
                <a:schemeClr val="accent4"/>
              </a:buClr>
            </a:pPr>
            <a:r>
              <a:rPr lang="en-IN" sz="2000" dirty="0" smtClean="0"/>
              <a:t>The developed system is client server application it can be ported on the web in the later stages of development.</a:t>
            </a:r>
            <a:endParaRPr lang="en-US" sz="2000" dirty="0" smtClean="0"/>
          </a:p>
          <a:p>
            <a:pPr>
              <a:buClr>
                <a:schemeClr val="accent4"/>
              </a:buClr>
            </a:pPr>
            <a:r>
              <a:rPr lang="en-IN" sz="2000" dirty="0" smtClean="0"/>
              <a:t>The dental clinic system currently runs on the windows platform only. In the future enhancement the system can be ported on the other platforms.</a:t>
            </a:r>
            <a:endParaRPr lang="en-US" sz="2000" dirty="0" smtClean="0"/>
          </a:p>
          <a:p>
            <a:endParaRPr lang="en-US" sz="2000" dirty="0"/>
          </a:p>
        </p:txBody>
      </p:sp>
      <p:sp>
        <p:nvSpPr>
          <p:cNvPr id="4" name="Title 1"/>
          <p:cNvSpPr>
            <a:spLocks noGrp="1"/>
          </p:cNvSpPr>
          <p:nvPr>
            <p:ph type="title"/>
          </p:nvPr>
        </p:nvSpPr>
        <p:spPr>
          <a:xfrm>
            <a:off x="457200" y="609600"/>
            <a:ext cx="8229600" cy="609600"/>
          </a:xfrm>
        </p:spPr>
        <p:txBody>
          <a:bodyPr>
            <a:normAutofit/>
          </a:bodyPr>
          <a:lstStyle/>
          <a:p>
            <a:r>
              <a:rPr lang="en-IN" sz="2400" dirty="0" smtClean="0">
                <a:latin typeface="+mn-lt"/>
              </a:rPr>
              <a:t>Proposed enhancement :</a:t>
            </a:r>
            <a:endParaRPr lang="en-US" sz="2400" dirty="0">
              <a:latin typeface="+mn-lt"/>
            </a:endParaRPr>
          </a:p>
        </p:txBody>
      </p:sp>
      <p:pic>
        <p:nvPicPr>
          <p:cNvPr id="5" name="Picture 4" descr="images-removebg-preview.png">
            <a:hlinkClick r:id="rId2" action="ppaction://hlinksldjump"/>
          </p:cNvPr>
          <p:cNvPicPr>
            <a:picLocks noChangeAspect="1"/>
          </p:cNvPicPr>
          <p:nvPr/>
        </p:nvPicPr>
        <p:blipFill>
          <a:blip r:embed="rId3" cstate="print"/>
          <a:stretch>
            <a:fillRect/>
          </a:stretch>
        </p:blipFill>
        <p:spPr>
          <a:xfrm>
            <a:off x="7696200" y="5695950"/>
            <a:ext cx="1162050" cy="1162050"/>
          </a:xfrm>
          <a:prstGeom prst="rect">
            <a:avLst/>
          </a:prstGeom>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8229600" cy="1295400"/>
          </a:xfrm>
        </p:spPr>
        <p:txBody>
          <a:bodyPr>
            <a:normAutofit/>
          </a:bodyPr>
          <a:lstStyle/>
          <a:p>
            <a:r>
              <a:rPr lang="en-IN" sz="2500" dirty="0" smtClean="0"/>
              <a:t>Scope of Work</a:t>
            </a:r>
            <a:r>
              <a:rPr lang="en-US" sz="2500" dirty="0" smtClean="0"/>
              <a:t/>
            </a:r>
            <a:br>
              <a:rPr lang="en-US" sz="2500" dirty="0" smtClean="0"/>
            </a:br>
            <a:endParaRPr lang="en-US" sz="2500" dirty="0"/>
          </a:p>
        </p:txBody>
      </p:sp>
      <p:sp>
        <p:nvSpPr>
          <p:cNvPr id="3" name="Content Placeholder 2"/>
          <p:cNvSpPr>
            <a:spLocks noGrp="1"/>
          </p:cNvSpPr>
          <p:nvPr>
            <p:ph idx="1"/>
          </p:nvPr>
        </p:nvSpPr>
        <p:spPr>
          <a:xfrm>
            <a:off x="457200" y="1447800"/>
            <a:ext cx="8229600" cy="4706112"/>
          </a:xfrm>
        </p:spPr>
        <p:txBody>
          <a:bodyPr>
            <a:normAutofit fontScale="70000" lnSpcReduction="20000"/>
          </a:bodyPr>
          <a:lstStyle/>
          <a:p>
            <a:pPr>
              <a:buClr>
                <a:srgbClr val="002060"/>
              </a:buClr>
            </a:pPr>
            <a:r>
              <a:rPr lang="en-US" dirty="0" smtClean="0"/>
              <a:t>It may help collecting perfect management in details. In a very short time, the collecting will be obvious, simple and sensible.</a:t>
            </a:r>
          </a:p>
          <a:p>
            <a:pPr>
              <a:buClr>
                <a:srgbClr val="002060"/>
              </a:buClr>
            </a:pPr>
            <a:endParaRPr lang="en-US" dirty="0" smtClean="0"/>
          </a:p>
          <a:p>
            <a:pPr>
              <a:buClr>
                <a:srgbClr val="002060"/>
              </a:buClr>
            </a:pPr>
            <a:r>
              <a:rPr lang="en-US" dirty="0" smtClean="0"/>
              <a:t>It will help a person to know the management of passed year perfectly. It also helps in current all works relative to dental clinic management system. It will be also reducing the cost of collecting the management and collection procedure will go on smoothly.</a:t>
            </a:r>
          </a:p>
          <a:p>
            <a:pPr>
              <a:buClr>
                <a:srgbClr val="002060"/>
              </a:buClr>
              <a:buNone/>
            </a:pPr>
            <a:r>
              <a:rPr lang="en-US" dirty="0" smtClean="0"/>
              <a:t> </a:t>
            </a:r>
          </a:p>
          <a:p>
            <a:pPr>
              <a:buClr>
                <a:srgbClr val="002060"/>
              </a:buClr>
            </a:pPr>
            <a:r>
              <a:rPr lang="en-US" dirty="0" smtClean="0"/>
              <a:t>The system generated types of information that can be used for various purpose:</a:t>
            </a:r>
          </a:p>
          <a:p>
            <a:pPr>
              <a:buClr>
                <a:srgbClr val="002060"/>
              </a:buClr>
            </a:pPr>
            <a:endParaRPr lang="en-US" dirty="0" smtClean="0"/>
          </a:p>
          <a:p>
            <a:pPr marL="273050" indent="581025">
              <a:buClr>
                <a:srgbClr val="002060"/>
              </a:buClr>
              <a:buNone/>
            </a:pPr>
            <a:r>
              <a:rPr lang="en-US" dirty="0" smtClean="0"/>
              <a:t>• Utilize resources in an efficient manner by increasing their   	  productivity.</a:t>
            </a:r>
          </a:p>
          <a:p>
            <a:pPr marL="273050" indent="581025">
              <a:buClr>
                <a:srgbClr val="002060"/>
              </a:buClr>
              <a:buNone/>
            </a:pPr>
            <a:r>
              <a:rPr lang="en-US" dirty="0" smtClean="0"/>
              <a:t>• It satisfies the user requirement.</a:t>
            </a:r>
          </a:p>
          <a:p>
            <a:pPr marL="273050" indent="581025">
              <a:buClr>
                <a:srgbClr val="002060"/>
              </a:buClr>
              <a:buNone/>
            </a:pPr>
            <a:r>
              <a:rPr lang="en-US" dirty="0" smtClean="0"/>
              <a:t>• Be easy to understand by the user and operator.</a:t>
            </a:r>
          </a:p>
          <a:p>
            <a:pPr marL="273050" indent="581025">
              <a:buClr>
                <a:srgbClr val="002060"/>
              </a:buClr>
              <a:buNone/>
            </a:pPr>
            <a:r>
              <a:rPr lang="en-US" dirty="0" smtClean="0"/>
              <a:t>• Be easy to operate.</a:t>
            </a:r>
          </a:p>
          <a:p>
            <a:pPr marL="273050" indent="581025">
              <a:buClr>
                <a:srgbClr val="002060"/>
              </a:buClr>
              <a:buNone/>
            </a:pPr>
            <a:r>
              <a:rPr lang="en-US" dirty="0" smtClean="0"/>
              <a:t>• Have a good user interface.</a:t>
            </a:r>
          </a:p>
          <a:p>
            <a:pPr>
              <a:buClr>
                <a:srgbClr val="002060"/>
              </a:buClr>
            </a:pPr>
            <a:endParaRPr lang="en-US" dirty="0"/>
          </a:p>
        </p:txBody>
      </p:sp>
      <p:pic>
        <p:nvPicPr>
          <p:cNvPr id="5" name="Picture 4" descr="images-removebg-preview.png">
            <a:hlinkClick r:id="rId2" action="ppaction://hlinksldjump"/>
          </p:cNvPr>
          <p:cNvPicPr>
            <a:picLocks noChangeAspect="1"/>
          </p:cNvPicPr>
          <p:nvPr/>
        </p:nvPicPr>
        <p:blipFill>
          <a:blip r:embed="rId3" cstate="print"/>
          <a:stretch>
            <a:fillRect/>
          </a:stretch>
        </p:blipFill>
        <p:spPr>
          <a:xfrm>
            <a:off x="7696200" y="5695950"/>
            <a:ext cx="1162050" cy="1162050"/>
          </a:xfrm>
          <a:prstGeom prst="rect">
            <a:avLst/>
          </a:prstGeom>
        </p:spPr>
      </p:pic>
    </p:spTree>
  </p:cSld>
  <p:clrMapOvr>
    <a:masterClrMapping/>
  </p:clrMapOvr>
  <p:transition spd="med">
    <p:wipe dir="d"/>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a:buClr>
                <a:schemeClr val="accent4"/>
              </a:buClr>
            </a:pPr>
            <a:r>
              <a:rPr lang="en-IN" sz="2000" dirty="0" smtClean="0"/>
              <a:t>Our project is only a humble venture to satisfy the needs to manager their project work. The objective of software planning i9s to provide a frame work that enables the manager to make reasonable estimates made within a limited time frame at the beginning of the software project and should be updated regularly as the project progresses. </a:t>
            </a:r>
            <a:endParaRPr lang="en-US" sz="2000" dirty="0" smtClean="0"/>
          </a:p>
          <a:p>
            <a:endParaRPr lang="en-US" sz="2000" dirty="0"/>
          </a:p>
        </p:txBody>
      </p:sp>
      <p:sp>
        <p:nvSpPr>
          <p:cNvPr id="4" name="Title 1"/>
          <p:cNvSpPr>
            <a:spLocks noGrp="1"/>
          </p:cNvSpPr>
          <p:nvPr>
            <p:ph type="title"/>
          </p:nvPr>
        </p:nvSpPr>
        <p:spPr>
          <a:xfrm>
            <a:off x="457200" y="609600"/>
            <a:ext cx="8229600" cy="609600"/>
          </a:xfrm>
        </p:spPr>
        <p:txBody>
          <a:bodyPr>
            <a:normAutofit/>
          </a:bodyPr>
          <a:lstStyle/>
          <a:p>
            <a:r>
              <a:rPr lang="en-IN" sz="2400" dirty="0" smtClean="0">
                <a:latin typeface="+mn-lt"/>
              </a:rPr>
              <a:t>Conclusion</a:t>
            </a:r>
            <a:r>
              <a:rPr lang="en-US" sz="2400" dirty="0" smtClean="0">
                <a:latin typeface="+mn-lt"/>
              </a:rPr>
              <a:t> :</a:t>
            </a:r>
            <a:endParaRPr lang="en-US" sz="2400" dirty="0">
              <a:latin typeface="+mn-lt"/>
            </a:endParaRPr>
          </a:p>
        </p:txBody>
      </p:sp>
      <p:pic>
        <p:nvPicPr>
          <p:cNvPr id="5" name="Picture 4" descr="images-removebg-preview.png">
            <a:hlinkClick r:id="rId2" action="ppaction://hlinksldjump"/>
          </p:cNvPr>
          <p:cNvPicPr>
            <a:picLocks noChangeAspect="1"/>
          </p:cNvPicPr>
          <p:nvPr/>
        </p:nvPicPr>
        <p:blipFill>
          <a:blip r:embed="rId3" cstate="print"/>
          <a:stretch>
            <a:fillRect/>
          </a:stretch>
        </p:blipFill>
        <p:spPr>
          <a:xfrm>
            <a:off x="7696200" y="5695950"/>
            <a:ext cx="1162050" cy="1162050"/>
          </a:xfrm>
          <a:prstGeom prst="rect">
            <a:avLst/>
          </a:prstGeom>
        </p:spPr>
      </p:pic>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5105400"/>
            <a:ext cx="8229600" cy="1676400"/>
          </a:xfrm>
        </p:spPr>
        <p:txBody>
          <a:bodyPr/>
          <a:lstStyle/>
          <a:p>
            <a:pPr algn="ctr"/>
            <a:r>
              <a:rPr lang="en-US" b="1" dirty="0" smtClean="0">
                <a:latin typeface="Aachen BT" pitchFamily="18" charset="0"/>
              </a:rPr>
              <a:t>Clean Teeth, Strong Teeth</a:t>
            </a:r>
            <a:br>
              <a:rPr lang="en-US" b="1" dirty="0" smtClean="0">
                <a:latin typeface="Aachen BT" pitchFamily="18" charset="0"/>
              </a:rPr>
            </a:br>
            <a:r>
              <a:rPr lang="en-US" b="1" dirty="0" smtClean="0">
                <a:latin typeface="Aachen BT" pitchFamily="18" charset="0"/>
              </a:rPr>
              <a:t>Thank You</a:t>
            </a:r>
            <a:endParaRPr lang="en-US" b="1" dirty="0">
              <a:latin typeface="Aachen BT" pitchFamily="18" charset="0"/>
            </a:endParaRPr>
          </a:p>
        </p:txBody>
      </p:sp>
      <p:pic>
        <p:nvPicPr>
          <p:cNvPr id="4" name="Content Placeholder 3" descr="IMG_20231013_143530-removebg-preview.png"/>
          <p:cNvPicPr>
            <a:picLocks noGrp="1" noChangeAspect="1"/>
          </p:cNvPicPr>
          <p:nvPr>
            <p:ph idx="1"/>
          </p:nvPr>
        </p:nvPicPr>
        <p:blipFill>
          <a:blip r:embed="rId2"/>
          <a:stretch>
            <a:fillRect/>
          </a:stretch>
        </p:blipFill>
        <p:spPr>
          <a:xfrm>
            <a:off x="1521540" y="933450"/>
            <a:ext cx="5948519" cy="4324350"/>
          </a:xfrm>
        </p:spPr>
      </p:pic>
    </p:spTree>
  </p:cSld>
  <p:clrMapOvr>
    <a:masterClrMapping/>
  </p:clrMapOvr>
  <p:transition>
    <p:wipe dir="d"/>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8229600" cy="1066800"/>
          </a:xfrm>
        </p:spPr>
        <p:txBody>
          <a:bodyPr>
            <a:normAutofit/>
          </a:bodyPr>
          <a:lstStyle/>
          <a:p>
            <a:r>
              <a:rPr lang="en-US" sz="2500" dirty="0" smtClean="0"/>
              <a:t>An Existing System</a:t>
            </a:r>
            <a:endParaRPr lang="en-US" sz="2500" dirty="0"/>
          </a:p>
        </p:txBody>
      </p:sp>
      <p:sp>
        <p:nvSpPr>
          <p:cNvPr id="3" name="Content Placeholder 2"/>
          <p:cNvSpPr>
            <a:spLocks noGrp="1"/>
          </p:cNvSpPr>
          <p:nvPr>
            <p:ph idx="1"/>
          </p:nvPr>
        </p:nvSpPr>
        <p:spPr>
          <a:xfrm>
            <a:off x="457200" y="1752600"/>
            <a:ext cx="8229600" cy="4325112"/>
          </a:xfrm>
        </p:spPr>
        <p:txBody>
          <a:bodyPr>
            <a:normAutofit/>
          </a:bodyPr>
          <a:lstStyle/>
          <a:p>
            <a:pPr>
              <a:buClr>
                <a:srgbClr val="002060"/>
              </a:buClr>
            </a:pPr>
            <a:r>
              <a:rPr lang="en-US" sz="2000" dirty="0" smtClean="0"/>
              <a:t>An existing system is based on manual work and all the process are done manually, so they maintain register and files for recording all to details of the system.</a:t>
            </a:r>
          </a:p>
          <a:p>
            <a:pPr>
              <a:buClr>
                <a:srgbClr val="002060"/>
              </a:buClr>
            </a:pPr>
            <a:r>
              <a:rPr lang="en-US" sz="2000" dirty="0" smtClean="0"/>
              <a:t>The existing system maintains all the records like patient information. They have to maintain a special register to maintain the patient details including their names, address and </a:t>
            </a:r>
            <a:r>
              <a:rPr lang="en-US" sz="2000" dirty="0" err="1" smtClean="0"/>
              <a:t>contect</a:t>
            </a:r>
            <a:r>
              <a:rPr lang="en-US" sz="2000" dirty="0" smtClean="0"/>
              <a:t> number etc.</a:t>
            </a:r>
          </a:p>
          <a:p>
            <a:pPr>
              <a:buClr>
                <a:srgbClr val="002060"/>
              </a:buClr>
            </a:pPr>
            <a:r>
              <a:rPr lang="en-US" sz="2000" dirty="0" smtClean="0"/>
              <a:t>The aim is to automate is existing manual system by the help of computerized equipment’s fulfilling their requirements, so that their valuable data can be stored for a longer period with easy accessing and manipulation of the same.</a:t>
            </a:r>
            <a:endParaRPr lang="en-US" sz="2000" dirty="0"/>
          </a:p>
        </p:txBody>
      </p:sp>
      <p:pic>
        <p:nvPicPr>
          <p:cNvPr id="5" name="Picture 4" descr="images-removebg-preview.png">
            <a:hlinkClick r:id="rId2" action="ppaction://hlinksldjump"/>
          </p:cNvPr>
          <p:cNvPicPr>
            <a:picLocks noChangeAspect="1"/>
          </p:cNvPicPr>
          <p:nvPr/>
        </p:nvPicPr>
        <p:blipFill>
          <a:blip r:embed="rId3" cstate="print"/>
          <a:stretch>
            <a:fillRect/>
          </a:stretch>
        </p:blipFill>
        <p:spPr>
          <a:xfrm>
            <a:off x="7696200" y="5695950"/>
            <a:ext cx="1162050" cy="1162050"/>
          </a:xfrm>
          <a:prstGeom prst="rect">
            <a:avLst/>
          </a:prstGeom>
        </p:spPr>
      </p:pic>
    </p:spTree>
  </p:cSld>
  <p:clrMapOvr>
    <a:masterClrMapping/>
  </p:clrMapOvr>
  <p:transition spd="med">
    <p:wipe dir="d"/>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447800"/>
          </a:xfrm>
        </p:spPr>
        <p:txBody>
          <a:bodyPr>
            <a:normAutofit/>
          </a:bodyPr>
          <a:lstStyle/>
          <a:p>
            <a:r>
              <a:rPr lang="en-IN" sz="2500" dirty="0" smtClean="0"/>
              <a:t>Problem Identification</a:t>
            </a:r>
            <a:r>
              <a:rPr lang="en-US" sz="2500" dirty="0" smtClean="0"/>
              <a:t/>
            </a:r>
            <a:br>
              <a:rPr lang="en-US" sz="2500" dirty="0" smtClean="0"/>
            </a:br>
            <a:endParaRPr lang="en-US" sz="2500" dirty="0"/>
          </a:p>
        </p:txBody>
      </p:sp>
      <p:sp>
        <p:nvSpPr>
          <p:cNvPr id="3" name="Content Placeholder 2"/>
          <p:cNvSpPr>
            <a:spLocks noGrp="1"/>
          </p:cNvSpPr>
          <p:nvPr>
            <p:ph idx="1"/>
          </p:nvPr>
        </p:nvSpPr>
        <p:spPr>
          <a:xfrm>
            <a:off x="457200" y="1143000"/>
            <a:ext cx="8229600" cy="5562600"/>
          </a:xfrm>
        </p:spPr>
        <p:txBody>
          <a:bodyPr>
            <a:normAutofit/>
          </a:bodyPr>
          <a:lstStyle/>
          <a:p>
            <a:pPr>
              <a:buClr>
                <a:schemeClr val="accent4"/>
              </a:buClr>
            </a:pPr>
            <a:endParaRPr lang="en-US" sz="2000" dirty="0" smtClean="0"/>
          </a:p>
          <a:p>
            <a:pPr>
              <a:buClr>
                <a:schemeClr val="accent4"/>
              </a:buClr>
            </a:pPr>
            <a:r>
              <a:rPr lang="en-US" sz="2000" dirty="0" smtClean="0"/>
              <a:t>The old manual system was suffering from a series of drawbacks. Since whole of the system was to be maintained with hands the process of keeping, maintaining and retrieving the information was very tedious and lengthy. The records were never used to be in a systematic order.</a:t>
            </a:r>
          </a:p>
          <a:p>
            <a:pPr>
              <a:buClr>
                <a:schemeClr val="accent4"/>
              </a:buClr>
              <a:buNone/>
            </a:pPr>
            <a:r>
              <a:rPr lang="en-US" sz="2000" dirty="0" smtClean="0"/>
              <a:t> </a:t>
            </a:r>
          </a:p>
          <a:p>
            <a:pPr>
              <a:buClr>
                <a:schemeClr val="accent4"/>
              </a:buClr>
            </a:pPr>
            <a:endParaRPr lang="en-US" sz="2000" dirty="0" smtClean="0"/>
          </a:p>
          <a:p>
            <a:pPr>
              <a:buClr>
                <a:schemeClr val="accent4"/>
              </a:buClr>
            </a:pPr>
            <a:r>
              <a:rPr lang="en-US" sz="2000" dirty="0" smtClean="0"/>
              <a:t>The reason behind it is that there is lot of information to be maintained and have to be kept in mind while running the business.</a:t>
            </a:r>
          </a:p>
          <a:p>
            <a:pPr>
              <a:buClr>
                <a:schemeClr val="accent4"/>
              </a:buClr>
            </a:pPr>
            <a:endParaRPr lang="en-US" sz="2000" dirty="0" smtClean="0"/>
          </a:p>
          <a:p>
            <a:pPr>
              <a:buClr>
                <a:schemeClr val="accent4"/>
              </a:buClr>
            </a:pPr>
            <a:r>
              <a:rPr lang="en-US" sz="2000" dirty="0" smtClean="0"/>
              <a:t>The phase of system analysis process deals with problems which are affecting in the current manual system. The problems are those which are affecting the manual system in its daily routine work.</a:t>
            </a:r>
          </a:p>
          <a:p>
            <a:pPr>
              <a:buClr>
                <a:schemeClr val="accent4"/>
              </a:buClr>
            </a:pPr>
            <a:endParaRPr lang="en-US" sz="2000" dirty="0" smtClean="0"/>
          </a:p>
        </p:txBody>
      </p:sp>
      <p:pic>
        <p:nvPicPr>
          <p:cNvPr id="5" name="Picture 4" descr="images-removebg-preview.png">
            <a:hlinkClick r:id="rId2" action="ppaction://hlinksldjump"/>
          </p:cNvPr>
          <p:cNvPicPr>
            <a:picLocks noChangeAspect="1"/>
          </p:cNvPicPr>
          <p:nvPr/>
        </p:nvPicPr>
        <p:blipFill>
          <a:blip r:embed="rId3" cstate="print"/>
          <a:stretch>
            <a:fillRect/>
          </a:stretch>
        </p:blipFill>
        <p:spPr>
          <a:xfrm>
            <a:off x="7696200" y="5695950"/>
            <a:ext cx="1162050" cy="1162050"/>
          </a:xfrm>
          <a:prstGeom prst="rect">
            <a:avLst/>
          </a:prstGeom>
        </p:spPr>
      </p:pic>
    </p:spTree>
  </p:cSld>
  <p:clrMapOvr>
    <a:masterClrMapping/>
  </p:clrMapOvr>
  <p:transition spd="med">
    <p:wipe dir="d"/>
  </p:transition>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Urba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Urban">
      <a:majorFont>
        <a:latin typeface="Trebuchet MS"/>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Georgia"/>
        <a:ea typeface=""/>
        <a:cs typeface=""/>
        <a:font script="Jpan" typeface="HG明朝B"/>
        <a:font script="Hang" typeface="맑은 고딕"/>
        <a:font script="Hans" typeface="宋体"/>
        <a:font script="Hant" typeface="新細明體"/>
        <a:font script="Arab" typeface="Arial"/>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Urban">
      <a:fillStyleLst>
        <a:solidFill>
          <a:schemeClr val="phClr"/>
        </a:solidFill>
        <a:gradFill rotWithShape="1">
          <a:gsLst>
            <a:gs pos="0">
              <a:schemeClr val="phClr">
                <a:tint val="1000"/>
                <a:satMod val="255000"/>
              </a:schemeClr>
            </a:gs>
            <a:gs pos="55000">
              <a:schemeClr val="phClr">
                <a:tint val="12000"/>
                <a:satMod val="255000"/>
              </a:schemeClr>
            </a:gs>
            <a:gs pos="100000">
              <a:schemeClr val="phClr">
                <a:tint val="45000"/>
                <a:satMod val="250000"/>
              </a:schemeClr>
            </a:gs>
          </a:gsLst>
          <a:path path="circle">
            <a:fillToRect l="-40000" t="-90000" r="140000" b="190000"/>
          </a:path>
        </a:gradFill>
        <a:gradFill rotWithShape="1">
          <a:gsLst>
            <a:gs pos="0">
              <a:schemeClr val="phClr">
                <a:tint val="43000"/>
                <a:satMod val="165000"/>
              </a:schemeClr>
            </a:gs>
            <a:gs pos="55000">
              <a:schemeClr val="phClr">
                <a:tint val="83000"/>
                <a:satMod val="155000"/>
              </a:schemeClr>
            </a:gs>
            <a:gs pos="100000">
              <a:schemeClr val="phClr">
                <a:shade val="85000"/>
              </a:schemeClr>
            </a:gs>
          </a:gsLst>
          <a:path path="circle">
            <a:fillToRect l="-40000" t="-90000" r="140000" b="190000"/>
          </a:path>
        </a:gradFill>
      </a:fillStyleLst>
      <a:lnStyleLst>
        <a:ln w="9525" cap="flat" cmpd="sng" algn="ctr">
          <a:solidFill>
            <a:schemeClr val="phClr"/>
          </a:solidFill>
          <a:prstDash val="solid"/>
        </a:ln>
        <a:ln w="19050" cap="flat" cmpd="sng" algn="ctr">
          <a:solidFill>
            <a:schemeClr val="phClr"/>
          </a:solidFill>
          <a:prstDash val="solid"/>
        </a:ln>
        <a:ln w="31750" cap="flat" cmpd="sng" algn="ctr">
          <a:solidFill>
            <a:schemeClr val="phClr"/>
          </a:solidFill>
          <a:prstDash val="solid"/>
        </a:ln>
      </a:lnStyleLst>
      <a:effectStyleLst>
        <a:effectStyle>
          <a:effectLst>
            <a:outerShdw blurRad="51500" dist="25400" dir="5400000" rotWithShape="0">
              <a:srgbClr val="000000">
                <a:alpha val="40000"/>
              </a:srgbClr>
            </a:outerShdw>
          </a:effectLst>
        </a:effectStyle>
        <a:effectStyle>
          <a:effectLst>
            <a:outerShdw blurRad="50800" dist="25400" dir="5400000" rotWithShape="0">
              <a:srgbClr val="000000">
                <a:alpha val="45000"/>
              </a:srgbClr>
            </a:outerShdw>
          </a:effectLst>
        </a:effectStyle>
        <a:effectStyle>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chemeClr val="phClr">
                <a:satMod val="115000"/>
              </a:schemeClr>
            </a:contourClr>
          </a:sp3d>
        </a:effectStyle>
      </a:effectStyleLst>
      <a:bgFillStyleLst>
        <a:solidFill>
          <a:schemeClr val="phClr"/>
        </a:solidFill>
        <a:gradFill rotWithShape="1">
          <a:gsLst>
            <a:gs pos="100000">
              <a:schemeClr val="phClr">
                <a:tint val="80000"/>
                <a:satMod val="250000"/>
              </a:schemeClr>
            </a:gs>
            <a:gs pos="60000">
              <a:schemeClr val="phClr">
                <a:shade val="38000"/>
                <a:satMod val="175000"/>
              </a:schemeClr>
            </a:gs>
            <a:gs pos="0">
              <a:schemeClr val="phClr">
                <a:shade val="30000"/>
                <a:satMod val="175000"/>
              </a:schemeClr>
            </a:gs>
          </a:gsLst>
          <a:lin ang="5400000" scaled="0"/>
        </a:gradFill>
        <a:blipFill>
          <a:blip xmlns:r="http://schemas.openxmlformats.org/officeDocument/2006/relationships" r:embed="rId1">
            <a:duotone>
              <a:schemeClr val="phClr">
                <a:shade val="48000"/>
              </a:schemeClr>
              <a:schemeClr val="phClr">
                <a:tint val="96000"/>
                <a:satMod val="150000"/>
              </a:schemeClr>
            </a:duotone>
          </a:blip>
          <a:tile tx="0" ty="0" sx="80000" sy="80000" flip="none"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Urban</Template>
  <TotalTime>510</TotalTime>
  <Words>1603</Words>
  <Application>Microsoft Office PowerPoint</Application>
  <PresentationFormat>On-screen Show (4:3)</PresentationFormat>
  <Paragraphs>386</Paragraphs>
  <Slides>71</Slides>
  <Notes>0</Notes>
  <HiddenSlides>0</HiddenSlides>
  <MMClips>0</MMClips>
  <ScaleCrop>false</ScaleCrop>
  <HeadingPairs>
    <vt:vector size="4" baseType="variant">
      <vt:variant>
        <vt:lpstr>Theme</vt:lpstr>
      </vt:variant>
      <vt:variant>
        <vt:i4>1</vt:i4>
      </vt:variant>
      <vt:variant>
        <vt:lpstr>Slide Titles</vt:lpstr>
      </vt:variant>
      <vt:variant>
        <vt:i4>71</vt:i4>
      </vt:variant>
    </vt:vector>
  </HeadingPairs>
  <TitlesOfParts>
    <vt:vector size="72" baseType="lpstr">
      <vt:lpstr>Urban</vt:lpstr>
      <vt:lpstr>DENATL CLINIC MANAGEMENT SYSTEM</vt:lpstr>
      <vt:lpstr>Project Profile : </vt:lpstr>
      <vt:lpstr>Index </vt:lpstr>
      <vt:lpstr>Acknoledgement</vt:lpstr>
      <vt:lpstr>INTRODUCTION TO THE PROJECT </vt:lpstr>
      <vt:lpstr>Slide 6</vt:lpstr>
      <vt:lpstr>Scope of Work </vt:lpstr>
      <vt:lpstr>An Existing System</vt:lpstr>
      <vt:lpstr>Problem Identification </vt:lpstr>
      <vt:lpstr>Slide 10</vt:lpstr>
      <vt:lpstr>Need of Propose System </vt:lpstr>
      <vt:lpstr>Feasibility Study </vt:lpstr>
      <vt:lpstr>System Futures </vt:lpstr>
      <vt:lpstr>Hardware and Software</vt:lpstr>
      <vt:lpstr>Slide 15</vt:lpstr>
      <vt:lpstr>Data Flow Diagram [DFD] </vt:lpstr>
      <vt:lpstr>Context Level DFD :  </vt:lpstr>
      <vt:lpstr>Zero Level DFD For Admin side. </vt:lpstr>
      <vt:lpstr>First Level DFD For Admin side (Process 2). </vt:lpstr>
      <vt:lpstr>First Level DFD For Admin side (Process 3). </vt:lpstr>
      <vt:lpstr>First Level DFD For Admin side (Process4). </vt:lpstr>
      <vt:lpstr>  First Level DFD For Admin side (Process 5). </vt:lpstr>
      <vt:lpstr>First Level DFD For Admin side (Process 6). </vt:lpstr>
      <vt:lpstr>First Level DFD For Admin side (Process 7). </vt:lpstr>
      <vt:lpstr>  Zero Level DFD For Patient Side. </vt:lpstr>
      <vt:lpstr>First Level DFD For Patient side (Process 1).</vt:lpstr>
      <vt:lpstr>First Level DFD For Patient side (Process 4).</vt:lpstr>
      <vt:lpstr>First Level DFD For Patient side (Process 5).</vt:lpstr>
      <vt:lpstr>First Level DFD For Patient side (Process 6).</vt:lpstr>
      <vt:lpstr>Database Layout</vt:lpstr>
      <vt:lpstr>Slide 31</vt:lpstr>
      <vt:lpstr>Slide 32</vt:lpstr>
      <vt:lpstr>Home page (Patient side) :</vt:lpstr>
      <vt:lpstr>Home page  (Patient side) :</vt:lpstr>
      <vt:lpstr>Services page (Patient side) :</vt:lpstr>
      <vt:lpstr>Services page (Patient side) :</vt:lpstr>
      <vt:lpstr>Services page (Patient side) :</vt:lpstr>
      <vt:lpstr>Services page (Patient side) :</vt:lpstr>
      <vt:lpstr>Services page (Patient side) :</vt:lpstr>
      <vt:lpstr>About us page (Patient side) :</vt:lpstr>
      <vt:lpstr>Login page (Patient side) :</vt:lpstr>
      <vt:lpstr>Registration page (Patient side) :</vt:lpstr>
      <vt:lpstr>Registration page (Patient side) :</vt:lpstr>
      <vt:lpstr>Registration success page (Patient side) :</vt:lpstr>
      <vt:lpstr>Login page (Patient side) :</vt:lpstr>
      <vt:lpstr>Login success page (Patient side) :</vt:lpstr>
      <vt:lpstr>Appointment page (Patient side) :</vt:lpstr>
      <vt:lpstr>Appointment page (Patient side) :</vt:lpstr>
      <vt:lpstr>Appointment Book Success page (Patient side) :</vt:lpstr>
      <vt:lpstr>View appointment page (Patient side) :</vt:lpstr>
      <vt:lpstr>Admin login page (Admin side) :</vt:lpstr>
      <vt:lpstr>Admin login page (Admin side) :</vt:lpstr>
      <vt:lpstr>Admin Home page (Admin side) :</vt:lpstr>
      <vt:lpstr>All Dentist list page (Admin side) :</vt:lpstr>
      <vt:lpstr>Add dentist page (Admin side) :</vt:lpstr>
      <vt:lpstr>Add dentist page (Admin side) :</vt:lpstr>
      <vt:lpstr>Add success page (Admin side) :</vt:lpstr>
      <vt:lpstr>Patients list page (Admin side) :</vt:lpstr>
      <vt:lpstr>Find patient page (Admin side) :</vt:lpstr>
      <vt:lpstr>Appointment list page (Admin side) :</vt:lpstr>
      <vt:lpstr>Find appointment page (Admin side) :</vt:lpstr>
      <vt:lpstr>Services list page (Admin side) :</vt:lpstr>
      <vt:lpstr>Add services page (Admin side) :</vt:lpstr>
      <vt:lpstr>Add success page (Admin side) :</vt:lpstr>
      <vt:lpstr>Admin list page (Admin side) :</vt:lpstr>
      <vt:lpstr>Home page (Patient side) :</vt:lpstr>
      <vt:lpstr>New admin registration page (Admin side) :</vt:lpstr>
      <vt:lpstr>Limitation :</vt:lpstr>
      <vt:lpstr>Proposed enhancement :</vt:lpstr>
      <vt:lpstr>Conclusion :</vt:lpstr>
      <vt:lpstr>Clean Teeth, Strong Teeth Thank You</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DENATL CLINIC MANAGEMENT SYSTEM</dc:title>
  <dc:creator>tybca63</dc:creator>
  <cp:lastModifiedBy>tybca63</cp:lastModifiedBy>
  <cp:revision>253</cp:revision>
  <dcterms:created xsi:type="dcterms:W3CDTF">2023-10-11T04:54:19Z</dcterms:created>
  <dcterms:modified xsi:type="dcterms:W3CDTF">2024-03-19T10:54:37Z</dcterms:modified>
</cp:coreProperties>
</file>